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47"/>
  </p:notesMasterIdLst>
  <p:sldIdLst>
    <p:sldId id="257" r:id="rId5"/>
    <p:sldId id="259" r:id="rId6"/>
    <p:sldId id="312" r:id="rId7"/>
    <p:sldId id="316" r:id="rId8"/>
    <p:sldId id="313" r:id="rId9"/>
    <p:sldId id="315" r:id="rId10"/>
    <p:sldId id="317" r:id="rId11"/>
    <p:sldId id="314" r:id="rId12"/>
    <p:sldId id="319" r:id="rId13"/>
    <p:sldId id="320" r:id="rId14"/>
    <p:sldId id="321" r:id="rId15"/>
    <p:sldId id="322" r:id="rId16"/>
    <p:sldId id="323" r:id="rId17"/>
    <p:sldId id="324" r:id="rId18"/>
    <p:sldId id="334" r:id="rId19"/>
    <p:sldId id="325" r:id="rId20"/>
    <p:sldId id="326" r:id="rId21"/>
    <p:sldId id="327" r:id="rId22"/>
    <p:sldId id="328" r:id="rId23"/>
    <p:sldId id="329" r:id="rId24"/>
    <p:sldId id="330" r:id="rId25"/>
    <p:sldId id="331" r:id="rId26"/>
    <p:sldId id="332" r:id="rId27"/>
    <p:sldId id="333" r:id="rId28"/>
    <p:sldId id="337" r:id="rId29"/>
    <p:sldId id="335" r:id="rId30"/>
    <p:sldId id="336" r:id="rId31"/>
    <p:sldId id="338" r:id="rId32"/>
    <p:sldId id="339" r:id="rId33"/>
    <p:sldId id="340" r:id="rId34"/>
    <p:sldId id="341" r:id="rId35"/>
    <p:sldId id="342" r:id="rId36"/>
    <p:sldId id="343" r:id="rId37"/>
    <p:sldId id="344" r:id="rId38"/>
    <p:sldId id="345" r:id="rId39"/>
    <p:sldId id="346" r:id="rId40"/>
    <p:sldId id="347" r:id="rId41"/>
    <p:sldId id="348" r:id="rId42"/>
    <p:sldId id="310" r:id="rId43"/>
    <p:sldId id="308" r:id="rId44"/>
    <p:sldId id="311" r:id="rId45"/>
    <p:sldId id="25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8FD1D9-B576-4B0A-8CC0-64569799335A}" v="1" dt="2023-02-26T08:11:04.050"/>
    <p1510:client id="{81011FED-7FB2-43F1-AE0F-EEBFA7446C55}" v="2" dt="2023-02-26T08:08:19.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NT  OJHA - 70092000120" userId="S::siddhant.ojha20@svkmmumbai.onmicrosoft.com::b5b21aad-24c2-47f2-8cbd-4e3168858b07" providerId="AD" clId="Web-{81011FED-7FB2-43F1-AE0F-EEBFA7446C55}"/>
    <pc:docChg chg="modSld">
      <pc:chgData name="SIDDHANT  OJHA - 70092000120" userId="S::siddhant.ojha20@svkmmumbai.onmicrosoft.com::b5b21aad-24c2-47f2-8cbd-4e3168858b07" providerId="AD" clId="Web-{81011FED-7FB2-43F1-AE0F-EEBFA7446C55}" dt="2023-02-26T08:08:19.119" v="1" actId="1076"/>
      <pc:docMkLst>
        <pc:docMk/>
      </pc:docMkLst>
      <pc:sldChg chg="modSp">
        <pc:chgData name="SIDDHANT  OJHA - 70092000120" userId="S::siddhant.ojha20@svkmmumbai.onmicrosoft.com::b5b21aad-24c2-47f2-8cbd-4e3168858b07" providerId="AD" clId="Web-{81011FED-7FB2-43F1-AE0F-EEBFA7446C55}" dt="2023-02-26T08:08:19.119" v="1" actId="1076"/>
        <pc:sldMkLst>
          <pc:docMk/>
          <pc:sldMk cId="2110918831" sldId="313"/>
        </pc:sldMkLst>
        <pc:picChg chg="mod">
          <ac:chgData name="SIDDHANT  OJHA - 70092000120" userId="S::siddhant.ojha20@svkmmumbai.onmicrosoft.com::b5b21aad-24c2-47f2-8cbd-4e3168858b07" providerId="AD" clId="Web-{81011FED-7FB2-43F1-AE0F-EEBFA7446C55}" dt="2023-02-26T08:08:19.119" v="1" actId="1076"/>
          <ac:picMkLst>
            <pc:docMk/>
            <pc:sldMk cId="2110918831" sldId="313"/>
            <ac:picMk id="1026" creationId="{7FED65B7-C192-7725-5572-E196FE555A6F}"/>
          </ac:picMkLst>
        </pc:picChg>
      </pc:sldChg>
    </pc:docChg>
  </pc:docChgLst>
  <pc:docChgLst>
    <pc:chgData name="HARSH RAJ - 70092000055" userId="S::harsh.raj55@svkmmumbai.onmicrosoft.com::4aeb8778-e518-4d51-989c-7b7a2f198c2a" providerId="AD" clId="Web-{728FD1D9-B576-4B0A-8CC0-64569799335A}"/>
    <pc:docChg chg="delSld">
      <pc:chgData name="HARSH RAJ - 70092000055" userId="S::harsh.raj55@svkmmumbai.onmicrosoft.com::4aeb8778-e518-4d51-989c-7b7a2f198c2a" providerId="AD" clId="Web-{728FD1D9-B576-4B0A-8CC0-64569799335A}" dt="2023-02-26T08:11:04.050" v="0"/>
      <pc:docMkLst>
        <pc:docMk/>
      </pc:docMkLst>
      <pc:sldChg chg="del">
        <pc:chgData name="HARSH RAJ - 70092000055" userId="S::harsh.raj55@svkmmumbai.onmicrosoft.com::4aeb8778-e518-4d51-989c-7b7a2f198c2a" providerId="AD" clId="Web-{728FD1D9-B576-4B0A-8CC0-64569799335A}" dt="2023-02-26T08:11:04.050" v="0"/>
        <pc:sldMkLst>
          <pc:docMk/>
          <pc:sldMk cId="596229467"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26-02-2023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2/26/2023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2/26/2023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2/26/2023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2/26/2023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2/26/2023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2/26/2023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2/26/2023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2/26/2023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2/26/2023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2/26/2023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2/26/2023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2/26/2023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towardsdatascience.com/demystifying-roc-curves-df809474529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a:t>Computer Vision Applications</a:t>
            </a:r>
            <a:endParaRPr lang="en-US" sz="800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1A32-B8E7-A12F-3C77-3B9F08D6FE02}"/>
              </a:ext>
            </a:extLst>
          </p:cNvPr>
          <p:cNvSpPr>
            <a:spLocks noGrp="1"/>
          </p:cNvSpPr>
          <p:nvPr>
            <p:ph type="title"/>
          </p:nvPr>
        </p:nvSpPr>
        <p:spPr/>
        <p:txBody>
          <a:bodyPr>
            <a:normAutofit/>
          </a:bodyPr>
          <a:lstStyle/>
          <a:p>
            <a:r>
              <a:rPr lang="en-IN" sz="3200"/>
              <a:t>Dimensionality Reduction Layer (1x1 Conv Layer)</a:t>
            </a:r>
          </a:p>
        </p:txBody>
      </p:sp>
      <p:sp>
        <p:nvSpPr>
          <p:cNvPr id="3" name="Content Placeholder 2">
            <a:extLst>
              <a:ext uri="{FF2B5EF4-FFF2-40B4-BE49-F238E27FC236}">
                <a16:creationId xmlns:a16="http://schemas.microsoft.com/office/drawing/2014/main" id="{3F8BD4F8-7AFC-12C8-2F58-FAFE7A4D55BF}"/>
              </a:ext>
            </a:extLst>
          </p:cNvPr>
          <p:cNvSpPr>
            <a:spLocks noGrp="1"/>
          </p:cNvSpPr>
          <p:nvPr>
            <p:ph idx="1"/>
          </p:nvPr>
        </p:nvSpPr>
        <p:spPr/>
        <p:txBody>
          <a:bodyPr>
            <a:normAutofit/>
          </a:bodyPr>
          <a:lstStyle/>
          <a:p>
            <a:r>
              <a:rPr lang="en-US" sz="1600"/>
              <a:t>The </a:t>
            </a:r>
            <a:r>
              <a:rPr lang="en-US" sz="1600" b="1"/>
              <a:t>1 × 1</a:t>
            </a:r>
            <a:r>
              <a:rPr lang="en-US" sz="1600"/>
              <a:t> convolutional layer can reduce the operational cost of 163 million operations to about a tenth of that. That is why it is called a reduce layer/bottleneck layer. </a:t>
            </a:r>
          </a:p>
          <a:p>
            <a:r>
              <a:rPr lang="en-US" sz="1600"/>
              <a:t>The idea here is to add a </a:t>
            </a:r>
            <a:r>
              <a:rPr lang="en-US" sz="1600" b="1"/>
              <a:t>1 × 1 convolutional layer</a:t>
            </a:r>
            <a:r>
              <a:rPr lang="en-US" sz="1600"/>
              <a:t> before the bigger kernels like the </a:t>
            </a:r>
            <a:r>
              <a:rPr lang="en-US" sz="1600" b="1"/>
              <a:t>3 × 3</a:t>
            </a:r>
            <a:r>
              <a:rPr lang="en-US" sz="1600"/>
              <a:t> and </a:t>
            </a:r>
            <a:r>
              <a:rPr lang="en-US" sz="1600" b="1"/>
              <a:t>5 × 5</a:t>
            </a:r>
            <a:r>
              <a:rPr lang="en-US" sz="1600"/>
              <a:t> convolutional layers, to reduce their depth, which in turn will reduce the number of operations. </a:t>
            </a:r>
          </a:p>
          <a:p>
            <a:r>
              <a:rPr lang="en-US" sz="1600"/>
              <a:t>Suppose we have a input feature map of 32x32x200 and we apply a 1x1x16 convolution. This reduces the dimension volume from 200 to 16 channels. We can now apply 5x5 convolution to this output.</a:t>
            </a:r>
          </a:p>
          <a:p>
            <a:endParaRPr lang="en-IN" sz="1600"/>
          </a:p>
        </p:txBody>
      </p:sp>
      <p:pic>
        <p:nvPicPr>
          <p:cNvPr id="5" name="Picture 4">
            <a:extLst>
              <a:ext uri="{FF2B5EF4-FFF2-40B4-BE49-F238E27FC236}">
                <a16:creationId xmlns:a16="http://schemas.microsoft.com/office/drawing/2014/main" id="{481898DB-6756-5FE8-2C27-26198AA05804}"/>
              </a:ext>
            </a:extLst>
          </p:cNvPr>
          <p:cNvPicPr>
            <a:picLocks noChangeAspect="1"/>
          </p:cNvPicPr>
          <p:nvPr/>
        </p:nvPicPr>
        <p:blipFill>
          <a:blip r:embed="rId2"/>
          <a:stretch>
            <a:fillRect/>
          </a:stretch>
        </p:blipFill>
        <p:spPr>
          <a:xfrm>
            <a:off x="4055271" y="4147794"/>
            <a:ext cx="3817699" cy="2214687"/>
          </a:xfrm>
          <a:prstGeom prst="rect">
            <a:avLst/>
          </a:prstGeom>
        </p:spPr>
      </p:pic>
    </p:spTree>
    <p:extLst>
      <p:ext uri="{BB962C8B-B14F-4D97-AF65-F5344CB8AC3E}">
        <p14:creationId xmlns:p14="http://schemas.microsoft.com/office/powerpoint/2010/main" val="241364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1A32-B8E7-A12F-3C77-3B9F08D6FE02}"/>
              </a:ext>
            </a:extLst>
          </p:cNvPr>
          <p:cNvSpPr>
            <a:spLocks noGrp="1"/>
          </p:cNvSpPr>
          <p:nvPr>
            <p:ph type="title"/>
          </p:nvPr>
        </p:nvSpPr>
        <p:spPr/>
        <p:txBody>
          <a:bodyPr>
            <a:normAutofit/>
          </a:bodyPr>
          <a:lstStyle/>
          <a:p>
            <a:r>
              <a:rPr lang="en-IN" sz="3200"/>
              <a:t>Dimensionality Reduction Layer (1x1 Conv Layer)</a:t>
            </a:r>
          </a:p>
        </p:txBody>
      </p:sp>
      <p:pic>
        <p:nvPicPr>
          <p:cNvPr id="5" name="Picture 4">
            <a:extLst>
              <a:ext uri="{FF2B5EF4-FFF2-40B4-BE49-F238E27FC236}">
                <a16:creationId xmlns:a16="http://schemas.microsoft.com/office/drawing/2014/main" id="{481898DB-6756-5FE8-2C27-26198AA05804}"/>
              </a:ext>
            </a:extLst>
          </p:cNvPr>
          <p:cNvPicPr>
            <a:picLocks noChangeAspect="1"/>
          </p:cNvPicPr>
          <p:nvPr/>
        </p:nvPicPr>
        <p:blipFill>
          <a:blip r:embed="rId2"/>
          <a:stretch>
            <a:fillRect/>
          </a:stretch>
        </p:blipFill>
        <p:spPr>
          <a:xfrm>
            <a:off x="2867493" y="2108201"/>
            <a:ext cx="6483061" cy="3760891"/>
          </a:xfrm>
          <a:prstGeom prst="rect">
            <a:avLst/>
          </a:prstGeom>
        </p:spPr>
      </p:pic>
    </p:spTree>
    <p:extLst>
      <p:ext uri="{BB962C8B-B14F-4D97-AF65-F5344CB8AC3E}">
        <p14:creationId xmlns:p14="http://schemas.microsoft.com/office/powerpoint/2010/main" val="36278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8582-D44F-3A31-926B-88E7ED16BE61}"/>
              </a:ext>
            </a:extLst>
          </p:cNvPr>
          <p:cNvSpPr>
            <a:spLocks noGrp="1"/>
          </p:cNvSpPr>
          <p:nvPr>
            <p:ph type="title"/>
          </p:nvPr>
        </p:nvSpPr>
        <p:spPr/>
        <p:txBody>
          <a:bodyPr>
            <a:normAutofit/>
          </a:bodyPr>
          <a:lstStyle/>
          <a:p>
            <a:r>
              <a:rPr lang="en-IN" sz="4000"/>
              <a:t>Inception Module with Dimensionality Reduction</a:t>
            </a:r>
          </a:p>
        </p:txBody>
      </p:sp>
      <p:sp>
        <p:nvSpPr>
          <p:cNvPr id="3" name="Content Placeholder 2">
            <a:extLst>
              <a:ext uri="{FF2B5EF4-FFF2-40B4-BE49-F238E27FC236}">
                <a16:creationId xmlns:a16="http://schemas.microsoft.com/office/drawing/2014/main" id="{09E2CD00-6B4D-EB59-9224-24395E66ACE1}"/>
              </a:ext>
            </a:extLst>
          </p:cNvPr>
          <p:cNvSpPr>
            <a:spLocks noGrp="1"/>
          </p:cNvSpPr>
          <p:nvPr>
            <p:ph idx="1"/>
          </p:nvPr>
        </p:nvSpPr>
        <p:spPr>
          <a:xfrm>
            <a:off x="1097280" y="2108201"/>
            <a:ext cx="5350654" cy="3760891"/>
          </a:xfrm>
        </p:spPr>
        <p:txBody>
          <a:bodyPr>
            <a:normAutofit fontScale="92500" lnSpcReduction="10000"/>
          </a:bodyPr>
          <a:lstStyle/>
          <a:p>
            <a:pPr algn="just"/>
            <a:r>
              <a:rPr lang="en-IN"/>
              <a:t>Does shrinking the depth representation size so dramatically hurt the performance of neural network ?</a:t>
            </a:r>
          </a:p>
          <a:p>
            <a:pPr algn="just"/>
            <a:r>
              <a:rPr lang="en-US" b="1" err="1"/>
              <a:t>Szegedy</a:t>
            </a:r>
            <a:r>
              <a:rPr lang="en-US" b="1"/>
              <a:t> et al.</a:t>
            </a:r>
            <a:r>
              <a:rPr lang="en-US"/>
              <a:t> ran experiments and found that as long as you implement the reduce layer in moderation, you can shrink the representation size significantly without hurting performance and save a lot of computations</a:t>
            </a:r>
          </a:p>
          <a:p>
            <a:pPr algn="just"/>
            <a:r>
              <a:rPr lang="en-US" b="1"/>
              <a:t>Note:</a:t>
            </a:r>
            <a:r>
              <a:rPr lang="en-US"/>
              <a:t> We will add a 1 × 1 convolutional reduce layer before the 3 × 3 and 5 × 5 convolutional layers to reduce their computational cost. We will also add a 1 × 1 convolutional layer after the 3 × 3 max-pooling layer because pooling layers don’t reduce the depth for their inputs</a:t>
            </a:r>
            <a:endParaRPr lang="en-IN"/>
          </a:p>
        </p:txBody>
      </p:sp>
      <p:pic>
        <p:nvPicPr>
          <p:cNvPr id="5" name="Picture 4">
            <a:extLst>
              <a:ext uri="{FF2B5EF4-FFF2-40B4-BE49-F238E27FC236}">
                <a16:creationId xmlns:a16="http://schemas.microsoft.com/office/drawing/2014/main" id="{4CA36487-39C6-5961-7229-AD86A4872A59}"/>
              </a:ext>
            </a:extLst>
          </p:cNvPr>
          <p:cNvPicPr>
            <a:picLocks noChangeAspect="1"/>
          </p:cNvPicPr>
          <p:nvPr/>
        </p:nvPicPr>
        <p:blipFill>
          <a:blip r:embed="rId2"/>
          <a:stretch>
            <a:fillRect/>
          </a:stretch>
        </p:blipFill>
        <p:spPr>
          <a:xfrm>
            <a:off x="6749592" y="2426808"/>
            <a:ext cx="4966701" cy="3123675"/>
          </a:xfrm>
          <a:prstGeom prst="rect">
            <a:avLst/>
          </a:prstGeom>
        </p:spPr>
      </p:pic>
    </p:spTree>
    <p:extLst>
      <p:ext uri="{BB962C8B-B14F-4D97-AF65-F5344CB8AC3E}">
        <p14:creationId xmlns:p14="http://schemas.microsoft.com/office/powerpoint/2010/main" val="295657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A94C-81B2-2AA8-9706-2C81946BAF97}"/>
              </a:ext>
            </a:extLst>
          </p:cNvPr>
          <p:cNvSpPr>
            <a:spLocks noGrp="1"/>
          </p:cNvSpPr>
          <p:nvPr>
            <p:ph type="title"/>
          </p:nvPr>
        </p:nvSpPr>
        <p:spPr/>
        <p:txBody>
          <a:bodyPr/>
          <a:lstStyle/>
          <a:p>
            <a:r>
              <a:rPr lang="en-IN" err="1"/>
              <a:t>GoogleNet</a:t>
            </a:r>
            <a:r>
              <a:rPr lang="en-IN"/>
              <a:t>/Inception V1</a:t>
            </a:r>
          </a:p>
        </p:txBody>
      </p:sp>
      <p:pic>
        <p:nvPicPr>
          <p:cNvPr id="5" name="Picture 4">
            <a:extLst>
              <a:ext uri="{FF2B5EF4-FFF2-40B4-BE49-F238E27FC236}">
                <a16:creationId xmlns:a16="http://schemas.microsoft.com/office/drawing/2014/main" id="{1F708647-3F39-7F00-58AC-1F96D7B79BEF}"/>
              </a:ext>
            </a:extLst>
          </p:cNvPr>
          <p:cNvPicPr>
            <a:picLocks noChangeAspect="1"/>
          </p:cNvPicPr>
          <p:nvPr/>
        </p:nvPicPr>
        <p:blipFill>
          <a:blip r:embed="rId2"/>
          <a:stretch>
            <a:fillRect/>
          </a:stretch>
        </p:blipFill>
        <p:spPr>
          <a:xfrm>
            <a:off x="4765181" y="2049283"/>
            <a:ext cx="2491956" cy="4305673"/>
          </a:xfrm>
          <a:prstGeom prst="rect">
            <a:avLst/>
          </a:prstGeom>
        </p:spPr>
      </p:pic>
    </p:spTree>
    <p:extLst>
      <p:ext uri="{BB962C8B-B14F-4D97-AF65-F5344CB8AC3E}">
        <p14:creationId xmlns:p14="http://schemas.microsoft.com/office/powerpoint/2010/main" val="100914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A94C-81B2-2AA8-9706-2C81946BAF97}"/>
              </a:ext>
            </a:extLst>
          </p:cNvPr>
          <p:cNvSpPr>
            <a:spLocks noGrp="1"/>
          </p:cNvSpPr>
          <p:nvPr>
            <p:ph type="title"/>
          </p:nvPr>
        </p:nvSpPr>
        <p:spPr/>
        <p:txBody>
          <a:bodyPr/>
          <a:lstStyle/>
          <a:p>
            <a:r>
              <a:rPr lang="en-IN" err="1"/>
              <a:t>GoogleNet</a:t>
            </a:r>
            <a:r>
              <a:rPr lang="en-IN"/>
              <a:t>/Inception V1</a:t>
            </a:r>
          </a:p>
        </p:txBody>
      </p:sp>
      <p:sp>
        <p:nvSpPr>
          <p:cNvPr id="3" name="Content Placeholder 2">
            <a:extLst>
              <a:ext uri="{FF2B5EF4-FFF2-40B4-BE49-F238E27FC236}">
                <a16:creationId xmlns:a16="http://schemas.microsoft.com/office/drawing/2014/main" id="{AF6C8A06-83D2-CBEF-7D21-2115DCB2C972}"/>
              </a:ext>
            </a:extLst>
          </p:cNvPr>
          <p:cNvSpPr>
            <a:spLocks noGrp="1"/>
          </p:cNvSpPr>
          <p:nvPr>
            <p:ph idx="1"/>
          </p:nvPr>
        </p:nvSpPr>
        <p:spPr/>
        <p:txBody>
          <a:bodyPr>
            <a:normAutofit/>
          </a:bodyPr>
          <a:lstStyle/>
          <a:p>
            <a:pPr algn="just"/>
            <a:r>
              <a:rPr lang="en-US" sz="1600" i="1"/>
              <a:t>“Given the relatively large depth of the network, the ability to propagate gradients back through all the layers in an effective manner was a concern. One interesting insight is that the strong performance of relatively shallower networks on this task suggests that the features produced by the layers in the middle of the network should be very discriminative. By adding auxiliary classifiers connected to these intermediate layers, we would expect to encourage discrimination in the lower stages in the classifier, increase the gradient signal that gets propagated back, and provide additional regularization.”</a:t>
            </a:r>
            <a:endParaRPr lang="en-IN" sz="1600" i="1"/>
          </a:p>
        </p:txBody>
      </p:sp>
      <p:pic>
        <p:nvPicPr>
          <p:cNvPr id="4" name="Picture 2" descr="Understanding GoogLeNet Model - CNN Architecture - GeeksforGeeks">
            <a:extLst>
              <a:ext uri="{FF2B5EF4-FFF2-40B4-BE49-F238E27FC236}">
                <a16:creationId xmlns:a16="http://schemas.microsoft.com/office/drawing/2014/main" id="{573C0489-1787-D48B-9533-3E7B72CAD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851308"/>
            <a:ext cx="10058400" cy="225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FDA-BC9A-AB72-27A1-EFD4450433E6}"/>
              </a:ext>
            </a:extLst>
          </p:cNvPr>
          <p:cNvSpPr>
            <a:spLocks noGrp="1"/>
          </p:cNvSpPr>
          <p:nvPr>
            <p:ph type="title"/>
          </p:nvPr>
        </p:nvSpPr>
        <p:spPr/>
        <p:txBody>
          <a:bodyPr/>
          <a:lstStyle/>
          <a:p>
            <a:r>
              <a:rPr lang="en-IN" err="1"/>
              <a:t>GoogleNet</a:t>
            </a:r>
            <a:r>
              <a:rPr lang="en-IN"/>
              <a:t>/Inception V1 Summary</a:t>
            </a:r>
          </a:p>
        </p:txBody>
      </p:sp>
      <p:sp>
        <p:nvSpPr>
          <p:cNvPr id="3" name="Content Placeholder 2">
            <a:extLst>
              <a:ext uri="{FF2B5EF4-FFF2-40B4-BE49-F238E27FC236}">
                <a16:creationId xmlns:a16="http://schemas.microsoft.com/office/drawing/2014/main" id="{4320B9BF-DE2A-88A8-E3C5-B36411281B6D}"/>
              </a:ext>
            </a:extLst>
          </p:cNvPr>
          <p:cNvSpPr>
            <a:spLocks noGrp="1"/>
          </p:cNvSpPr>
          <p:nvPr>
            <p:ph idx="1"/>
          </p:nvPr>
        </p:nvSpPr>
        <p:spPr/>
        <p:txBody>
          <a:bodyPr>
            <a:normAutofit fontScale="92500" lnSpcReduction="20000"/>
          </a:bodyPr>
          <a:lstStyle/>
          <a:p>
            <a:pPr marL="0" indent="0">
              <a:buNone/>
            </a:pPr>
            <a:r>
              <a:rPr lang="en-IN"/>
              <a:t>Following were the developments</a:t>
            </a:r>
          </a:p>
          <a:p>
            <a:pPr marL="457200" indent="-457200">
              <a:buFont typeface="+mj-lt"/>
              <a:buAutoNum type="arabicPeriod"/>
            </a:pPr>
            <a:r>
              <a:rPr lang="en-IN"/>
              <a:t>Inception Block contains </a:t>
            </a:r>
          </a:p>
          <a:p>
            <a:pPr marL="749808" lvl="1" indent="-457200">
              <a:buFont typeface="+mj-lt"/>
              <a:buAutoNum type="arabicPeriod"/>
            </a:pPr>
            <a:r>
              <a:rPr lang="en-IN"/>
              <a:t>1 × 1 convolutional layer </a:t>
            </a:r>
          </a:p>
          <a:p>
            <a:pPr marL="749808" lvl="1" indent="-457200">
              <a:buFont typeface="+mj-lt"/>
              <a:buAutoNum type="arabicPeriod"/>
            </a:pPr>
            <a:r>
              <a:rPr lang="en-IN"/>
              <a:t>1 × 1 convolutional layer + 3 × 3 convolutional layer </a:t>
            </a:r>
          </a:p>
          <a:p>
            <a:pPr marL="749808" lvl="1" indent="-457200">
              <a:buFont typeface="+mj-lt"/>
              <a:buAutoNum type="arabicPeriod"/>
            </a:pPr>
            <a:r>
              <a:rPr lang="en-IN"/>
              <a:t>1 × 1 convolutional layer + 5 × 5 convolutional layer </a:t>
            </a:r>
          </a:p>
          <a:p>
            <a:pPr marL="749808" lvl="1" indent="-457200">
              <a:buFont typeface="+mj-lt"/>
              <a:buAutoNum type="arabicPeriod"/>
            </a:pPr>
            <a:r>
              <a:rPr lang="en-IN"/>
              <a:t>3 × 3 pooling layer + 1 × 1 convolutional layer</a:t>
            </a:r>
          </a:p>
          <a:p>
            <a:pPr marL="457200" indent="-457200">
              <a:buFont typeface="+mj-lt"/>
              <a:buAutoNum type="arabicPeriod"/>
            </a:pPr>
            <a:r>
              <a:rPr lang="en-IN"/>
              <a:t>1x1 conv layers are used for depth dimensionality reduction thus reducing the floating point operations</a:t>
            </a:r>
          </a:p>
          <a:p>
            <a:pPr marL="457200" indent="-457200">
              <a:buFont typeface="+mj-lt"/>
              <a:buAutoNum type="arabicPeriod"/>
            </a:pPr>
            <a:r>
              <a:rPr lang="en-IN"/>
              <a:t>Uses Global Average Pooling instead of Flatten</a:t>
            </a:r>
          </a:p>
          <a:p>
            <a:pPr marL="457200" indent="-457200">
              <a:buFont typeface="+mj-lt"/>
              <a:buAutoNum type="arabicPeriod"/>
            </a:pPr>
            <a:r>
              <a:rPr lang="en-IN"/>
              <a:t>Uses </a:t>
            </a:r>
            <a:r>
              <a:rPr lang="en-IN" err="1"/>
              <a:t>Auxillary</a:t>
            </a:r>
            <a:r>
              <a:rPr lang="en-IN"/>
              <a:t> classifiers for prediction and gradient propagation at intermediate parts of the network</a:t>
            </a:r>
          </a:p>
          <a:p>
            <a:pPr marL="0" indent="0">
              <a:buNone/>
            </a:pPr>
            <a:endParaRPr lang="en-IN"/>
          </a:p>
        </p:txBody>
      </p:sp>
    </p:spTree>
    <p:extLst>
      <p:ext uri="{BB962C8B-B14F-4D97-AF65-F5344CB8AC3E}">
        <p14:creationId xmlns:p14="http://schemas.microsoft.com/office/powerpoint/2010/main" val="70488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43B0-A4F0-84E1-BE4E-4DE5867F591D}"/>
              </a:ext>
            </a:extLst>
          </p:cNvPr>
          <p:cNvSpPr>
            <a:spLocks noGrp="1"/>
          </p:cNvSpPr>
          <p:nvPr>
            <p:ph type="title"/>
          </p:nvPr>
        </p:nvSpPr>
        <p:spPr/>
        <p:txBody>
          <a:bodyPr/>
          <a:lstStyle/>
          <a:p>
            <a:r>
              <a:rPr lang="en-IN"/>
              <a:t>Microsoft’s thoughts on building CNNs</a:t>
            </a:r>
          </a:p>
        </p:txBody>
      </p:sp>
      <p:pic>
        <p:nvPicPr>
          <p:cNvPr id="5124" name="Picture 4" descr="We Need To Go Deeper | Know Your Meme">
            <a:extLst>
              <a:ext uri="{FF2B5EF4-FFF2-40B4-BE49-F238E27FC236}">
                <a16:creationId xmlns:a16="http://schemas.microsoft.com/office/drawing/2014/main" id="{EB56E031-5ED1-BD2D-0EEB-54D5950215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5016" y="2732603"/>
            <a:ext cx="4523600" cy="25558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e Need To Go Deeper | Know Your Meme">
            <a:extLst>
              <a:ext uri="{FF2B5EF4-FFF2-40B4-BE49-F238E27FC236}">
                <a16:creationId xmlns:a16="http://schemas.microsoft.com/office/drawing/2014/main" id="{F58CD707-A2EE-274D-6E22-E7DB53EBD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165" y="2732603"/>
            <a:ext cx="4523600" cy="25558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6C4625-33C5-42D4-474C-BF42A82A17A7}"/>
              </a:ext>
            </a:extLst>
          </p:cNvPr>
          <p:cNvSpPr/>
          <p:nvPr/>
        </p:nvSpPr>
        <p:spPr>
          <a:xfrm>
            <a:off x="9079772" y="4642106"/>
            <a:ext cx="1802993" cy="646331"/>
          </a:xfrm>
          <a:prstGeom prst="rect">
            <a:avLst/>
          </a:prstGeom>
          <a:noFill/>
        </p:spPr>
        <p:txBody>
          <a:bodyPr wrap="none" lIns="91440" tIns="45720" rIns="91440" bIns="45720">
            <a:spAutoFit/>
          </a:bodyPr>
          <a:lstStyle/>
          <a:p>
            <a:pPr algn="ct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Keep up</a:t>
            </a:r>
          </a:p>
        </p:txBody>
      </p:sp>
      <p:cxnSp>
        <p:nvCxnSpPr>
          <p:cNvPr id="6" name="Straight Connector 5">
            <a:extLst>
              <a:ext uri="{FF2B5EF4-FFF2-40B4-BE49-F238E27FC236}">
                <a16:creationId xmlns:a16="http://schemas.microsoft.com/office/drawing/2014/main" id="{6D26C788-6836-A661-9C2E-0DE0FFEF611D}"/>
              </a:ext>
            </a:extLst>
          </p:cNvPr>
          <p:cNvCxnSpPr/>
          <p:nvPr/>
        </p:nvCxnSpPr>
        <p:spPr>
          <a:xfrm>
            <a:off x="8031790" y="4965271"/>
            <a:ext cx="1178350"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7" name="Straight Connector 6">
            <a:extLst>
              <a:ext uri="{FF2B5EF4-FFF2-40B4-BE49-F238E27FC236}">
                <a16:creationId xmlns:a16="http://schemas.microsoft.com/office/drawing/2014/main" id="{4056FEE1-5D62-E42A-1599-F6BFF0CBD947}"/>
              </a:ext>
            </a:extLst>
          </p:cNvPr>
          <p:cNvCxnSpPr>
            <a:cxnSpLocks/>
          </p:cNvCxnSpPr>
          <p:nvPr/>
        </p:nvCxnSpPr>
        <p:spPr>
          <a:xfrm>
            <a:off x="9210140" y="2996640"/>
            <a:ext cx="433481" cy="0"/>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006FBEA7-BCCB-D6B5-4AC5-882089499536}"/>
              </a:ext>
            </a:extLst>
          </p:cNvPr>
          <p:cNvSpPr txBox="1"/>
          <p:nvPr/>
        </p:nvSpPr>
        <p:spPr>
          <a:xfrm flipH="1">
            <a:off x="2864513" y="2209383"/>
            <a:ext cx="1264606" cy="523220"/>
          </a:xfrm>
          <a:prstGeom prst="rect">
            <a:avLst/>
          </a:prstGeom>
          <a:noFill/>
        </p:spPr>
        <p:txBody>
          <a:bodyPr wrap="square" rtlCol="0">
            <a:spAutoFit/>
          </a:bodyPr>
          <a:lstStyle/>
          <a:p>
            <a:r>
              <a:rPr lang="en-IN" sz="2800"/>
              <a:t>Google</a:t>
            </a:r>
          </a:p>
        </p:txBody>
      </p:sp>
      <p:sp>
        <p:nvSpPr>
          <p:cNvPr id="11" name="TextBox 10">
            <a:extLst>
              <a:ext uri="{FF2B5EF4-FFF2-40B4-BE49-F238E27FC236}">
                <a16:creationId xmlns:a16="http://schemas.microsoft.com/office/drawing/2014/main" id="{1ACB7A76-43FB-5BF6-087C-582F2F29D53E}"/>
              </a:ext>
            </a:extLst>
          </p:cNvPr>
          <p:cNvSpPr txBox="1"/>
          <p:nvPr/>
        </p:nvSpPr>
        <p:spPr>
          <a:xfrm flipH="1">
            <a:off x="7767169" y="2237409"/>
            <a:ext cx="1707591" cy="523220"/>
          </a:xfrm>
          <a:prstGeom prst="rect">
            <a:avLst/>
          </a:prstGeom>
          <a:noFill/>
        </p:spPr>
        <p:txBody>
          <a:bodyPr wrap="square" rtlCol="0">
            <a:spAutoFit/>
          </a:bodyPr>
          <a:lstStyle/>
          <a:p>
            <a:r>
              <a:rPr lang="en-IN" sz="2800"/>
              <a:t>Microsoft</a:t>
            </a:r>
          </a:p>
        </p:txBody>
      </p:sp>
    </p:spTree>
    <p:extLst>
      <p:ext uri="{BB962C8B-B14F-4D97-AF65-F5344CB8AC3E}">
        <p14:creationId xmlns:p14="http://schemas.microsoft.com/office/powerpoint/2010/main" val="4227538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EFFB-15B2-9134-1ADE-D2F77025F66F}"/>
              </a:ext>
            </a:extLst>
          </p:cNvPr>
          <p:cNvSpPr>
            <a:spLocks noGrp="1"/>
          </p:cNvSpPr>
          <p:nvPr>
            <p:ph type="title"/>
          </p:nvPr>
        </p:nvSpPr>
        <p:spPr/>
        <p:txBody>
          <a:bodyPr/>
          <a:lstStyle/>
          <a:p>
            <a:r>
              <a:rPr lang="en-IN" err="1"/>
              <a:t>ResNet</a:t>
            </a:r>
            <a:endParaRPr lang="en-IN"/>
          </a:p>
        </p:txBody>
      </p:sp>
      <p:pic>
        <p:nvPicPr>
          <p:cNvPr id="7170" name="Picture 2" descr="Review: ResNet — Winner of ILSVRC 2015 (Image Classification, Localization,  Detection) | by Sik-Ho Tsang | Towards Data Science">
            <a:extLst>
              <a:ext uri="{FF2B5EF4-FFF2-40B4-BE49-F238E27FC236}">
                <a16:creationId xmlns:a16="http://schemas.microsoft.com/office/drawing/2014/main" id="{229751A7-23F4-44F9-E045-A01686C770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9906" y="2164760"/>
            <a:ext cx="9812187"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F071-ECAC-DA8E-A25A-76D904D0FE04}"/>
              </a:ext>
            </a:extLst>
          </p:cNvPr>
          <p:cNvSpPr>
            <a:spLocks noGrp="1"/>
          </p:cNvSpPr>
          <p:nvPr>
            <p:ph type="title"/>
          </p:nvPr>
        </p:nvSpPr>
        <p:spPr/>
        <p:txBody>
          <a:bodyPr/>
          <a:lstStyle/>
          <a:p>
            <a:r>
              <a:rPr lang="en-IN"/>
              <a:t>Microsoft’s Approach</a:t>
            </a:r>
          </a:p>
        </p:txBody>
      </p:sp>
      <p:sp>
        <p:nvSpPr>
          <p:cNvPr id="3" name="Content Placeholder 2">
            <a:extLst>
              <a:ext uri="{FF2B5EF4-FFF2-40B4-BE49-F238E27FC236}">
                <a16:creationId xmlns:a16="http://schemas.microsoft.com/office/drawing/2014/main" id="{4BCF4BAA-13CE-5FFC-A7FE-64D05E981005}"/>
              </a:ext>
            </a:extLst>
          </p:cNvPr>
          <p:cNvSpPr>
            <a:spLocks noGrp="1"/>
          </p:cNvSpPr>
          <p:nvPr>
            <p:ph idx="1"/>
          </p:nvPr>
        </p:nvSpPr>
        <p:spPr/>
        <p:txBody>
          <a:bodyPr/>
          <a:lstStyle/>
          <a:p>
            <a:r>
              <a:rPr lang="en-IN"/>
              <a:t>MS research team introduced a novel </a:t>
            </a:r>
            <a:r>
              <a:rPr lang="en-IN" b="1"/>
              <a:t>residual module</a:t>
            </a:r>
            <a:r>
              <a:rPr lang="en-IN"/>
              <a:t> architecture with skip connections </a:t>
            </a:r>
          </a:p>
          <a:p>
            <a:r>
              <a:rPr lang="en-IN"/>
              <a:t>The network also features heavy batch normalization for the hidden layers</a:t>
            </a:r>
          </a:p>
          <a:p>
            <a:r>
              <a:rPr lang="en-IN"/>
              <a:t>Upon observing </a:t>
            </a:r>
            <a:r>
              <a:rPr lang="en-IN" err="1"/>
              <a:t>AlexNet</a:t>
            </a:r>
            <a:r>
              <a:rPr lang="en-IN"/>
              <a:t>, </a:t>
            </a:r>
            <a:r>
              <a:rPr lang="en-IN" err="1"/>
              <a:t>VGGNet</a:t>
            </a:r>
            <a:r>
              <a:rPr lang="en-IN"/>
              <a:t>, Inception you must have noticed the deeper the network, the larger its learning capacity and the better it extracts features from the images. </a:t>
            </a:r>
          </a:p>
          <a:p>
            <a:r>
              <a:rPr lang="en-IN"/>
              <a:t>This happens because </a:t>
            </a:r>
            <a:r>
              <a:rPr lang="en-IN" b="1"/>
              <a:t>deeper networks</a:t>
            </a:r>
            <a:r>
              <a:rPr lang="en-IN"/>
              <a:t> are able to represent </a:t>
            </a:r>
            <a:r>
              <a:rPr lang="en-IN" b="1"/>
              <a:t>very complex functions, </a:t>
            </a:r>
            <a:r>
              <a:rPr lang="en-US"/>
              <a:t>which allows the network to learn features at many different levels of abstraction, from edges (at the lower layers) to very complex features (at the deeper layers).</a:t>
            </a:r>
          </a:p>
          <a:p>
            <a:r>
              <a:rPr lang="en-US" b="1"/>
              <a:t>VGG-19 was 19 layers, </a:t>
            </a:r>
            <a:r>
              <a:rPr lang="en-US" b="1" err="1"/>
              <a:t>GoogleNet</a:t>
            </a:r>
            <a:r>
              <a:rPr lang="en-US" b="1"/>
              <a:t> was 22 layers can we go deeper ?</a:t>
            </a:r>
            <a:endParaRPr lang="en-IN" b="1"/>
          </a:p>
          <a:p>
            <a:endParaRPr lang="en-IN" b="1"/>
          </a:p>
          <a:p>
            <a:endParaRPr lang="en-IN"/>
          </a:p>
          <a:p>
            <a:endParaRPr lang="en-IN"/>
          </a:p>
        </p:txBody>
      </p:sp>
    </p:spTree>
    <p:extLst>
      <p:ext uri="{BB962C8B-B14F-4D97-AF65-F5344CB8AC3E}">
        <p14:creationId xmlns:p14="http://schemas.microsoft.com/office/powerpoint/2010/main" val="361979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F071-ECAC-DA8E-A25A-76D904D0FE04}"/>
              </a:ext>
            </a:extLst>
          </p:cNvPr>
          <p:cNvSpPr>
            <a:spLocks noGrp="1"/>
          </p:cNvSpPr>
          <p:nvPr>
            <p:ph type="title"/>
          </p:nvPr>
        </p:nvSpPr>
        <p:spPr/>
        <p:txBody>
          <a:bodyPr/>
          <a:lstStyle/>
          <a:p>
            <a:r>
              <a:rPr lang="en-IN"/>
              <a:t>Microsoft’s Approach</a:t>
            </a:r>
          </a:p>
        </p:txBody>
      </p:sp>
      <p:sp>
        <p:nvSpPr>
          <p:cNvPr id="3" name="Content Placeholder 2">
            <a:extLst>
              <a:ext uri="{FF2B5EF4-FFF2-40B4-BE49-F238E27FC236}">
                <a16:creationId xmlns:a16="http://schemas.microsoft.com/office/drawing/2014/main" id="{4BCF4BAA-13CE-5FFC-A7FE-64D05E981005}"/>
              </a:ext>
            </a:extLst>
          </p:cNvPr>
          <p:cNvSpPr>
            <a:spLocks noGrp="1"/>
          </p:cNvSpPr>
          <p:nvPr>
            <p:ph idx="1"/>
          </p:nvPr>
        </p:nvSpPr>
        <p:spPr/>
        <p:txBody>
          <a:bodyPr>
            <a:normAutofit lnSpcReduction="10000"/>
          </a:bodyPr>
          <a:lstStyle/>
          <a:p>
            <a:r>
              <a:rPr lang="en-IN"/>
              <a:t>Downsides of Deeper Networks</a:t>
            </a:r>
          </a:p>
          <a:p>
            <a:pPr marL="457200" indent="-457200">
              <a:buFont typeface="+mj-lt"/>
              <a:buAutoNum type="arabicPeriod"/>
            </a:pPr>
            <a:r>
              <a:rPr lang="en-IN"/>
              <a:t>Adding too many layers makes the network prone to overfit on the training data </a:t>
            </a:r>
          </a:p>
          <a:p>
            <a:pPr marL="749808" lvl="1" indent="-457200"/>
            <a:r>
              <a:rPr lang="en-IN"/>
              <a:t>However overfitting can be addressed using regularization, dropout and batch normalization</a:t>
            </a:r>
          </a:p>
          <a:p>
            <a:pPr marL="749808" lvl="1" indent="-457200"/>
            <a:r>
              <a:rPr lang="en-IN"/>
              <a:t>Now can we build networks which are 50/100/150 layers deep and good at learning features ?</a:t>
            </a:r>
          </a:p>
          <a:p>
            <a:pPr marL="457200" indent="-457200">
              <a:buFont typeface="+mj-lt"/>
              <a:buAutoNum type="arabicPeriod"/>
            </a:pPr>
            <a:r>
              <a:rPr lang="en-IN"/>
              <a:t>Vanishing and Exploding Gradients</a:t>
            </a:r>
          </a:p>
          <a:p>
            <a:pPr marL="749808" lvl="1" indent="-457200">
              <a:buFont typeface="+mj-lt"/>
              <a:buAutoNum type="arabicPeriod"/>
            </a:pPr>
            <a:r>
              <a:rPr lang="en-IN"/>
              <a:t>During backpropagation, in the chained multiplication the gradient from the later layers will become very small by the time it reaches the initial layers of the network – applicable to activation functions which are diminishing in nature like tanh and sigmoid</a:t>
            </a:r>
          </a:p>
          <a:p>
            <a:pPr marL="749808" lvl="1" indent="-457200">
              <a:buFont typeface="+mj-lt"/>
              <a:buAutoNum type="arabicPeriod"/>
            </a:pPr>
            <a:r>
              <a:rPr lang="en-IN"/>
              <a:t>During backprop, it also might be the case that the gradient grows exponentially quickly during the chained multiplication and takes very large values thus exploding – usually the case with activation functions like </a:t>
            </a:r>
            <a:r>
              <a:rPr lang="en-IN" err="1"/>
              <a:t>ReLU</a:t>
            </a:r>
            <a:r>
              <a:rPr lang="en-IN"/>
              <a:t> or similar to </a:t>
            </a:r>
            <a:r>
              <a:rPr lang="en-IN" err="1"/>
              <a:t>ReLU</a:t>
            </a:r>
            <a:r>
              <a:rPr lang="en-IN"/>
              <a:t> (can be solved using Gradient Clipping)</a:t>
            </a:r>
          </a:p>
          <a:p>
            <a:pPr marL="749808" lvl="1" indent="-457200">
              <a:buFont typeface="+mj-lt"/>
              <a:buAutoNum type="arabicPeriod"/>
            </a:pPr>
            <a:endParaRPr lang="en-IN"/>
          </a:p>
          <a:p>
            <a:endParaRPr lang="en-IN"/>
          </a:p>
          <a:p>
            <a:endParaRPr lang="en-IN"/>
          </a:p>
        </p:txBody>
      </p:sp>
    </p:spTree>
    <p:extLst>
      <p:ext uri="{BB962C8B-B14F-4D97-AF65-F5344CB8AC3E}">
        <p14:creationId xmlns:p14="http://schemas.microsoft.com/office/powerpoint/2010/main" val="214213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a:t>Work Experience</a:t>
            </a:r>
            <a:r>
              <a:rPr lang="en-IN" sz="1600"/>
              <a:t> </a:t>
            </a:r>
          </a:p>
          <a:p>
            <a:pPr marL="285750" indent="-285750">
              <a:buFont typeface="Arial" panose="020B0604020202020204" pitchFamily="34" charset="0"/>
              <a:buChar char="•"/>
            </a:pPr>
            <a:r>
              <a:rPr lang="en-IN" sz="1600"/>
              <a:t>Risk Analyst</a:t>
            </a:r>
          </a:p>
          <a:p>
            <a:pPr marL="742950" lvl="1" indent="-285750">
              <a:buFont typeface="Arial" panose="020B0604020202020204" pitchFamily="34" charset="0"/>
              <a:buChar char="•"/>
            </a:pPr>
            <a:r>
              <a:rPr lang="en-IN" sz="160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err="1">
                <a:solidFill>
                  <a:schemeClr val="tx1">
                    <a:lumMod val="50000"/>
                    <a:lumOff val="50000"/>
                  </a:schemeClr>
                </a:solidFill>
              </a:rPr>
              <a:t>EzeRx</a:t>
            </a:r>
            <a:r>
              <a:rPr lang="en-IN" sz="1600">
                <a:solidFill>
                  <a:schemeClr val="tx1">
                    <a:lumMod val="50000"/>
                    <a:lumOff val="50000"/>
                  </a:schemeClr>
                </a:solidFill>
              </a:rPr>
              <a:t> Health Tech </a:t>
            </a:r>
            <a:r>
              <a:rPr lang="en-IN" sz="1600" err="1">
                <a:solidFill>
                  <a:schemeClr val="tx1">
                    <a:lumMod val="50000"/>
                    <a:lumOff val="50000"/>
                  </a:schemeClr>
                </a:solidFill>
              </a:rPr>
              <a:t>Pvt.</a:t>
            </a:r>
            <a:r>
              <a:rPr lang="en-IN" sz="1600">
                <a:solidFill>
                  <a:schemeClr val="tx1">
                    <a:lumMod val="50000"/>
                    <a:lumOff val="50000"/>
                  </a:schemeClr>
                </a:solidFill>
              </a:rPr>
              <a:t> Ltd. (Jan 2022 – July 2022)</a:t>
            </a:r>
          </a:p>
          <a:p>
            <a:pPr marL="285750" indent="-285750">
              <a:buFont typeface="Arial" panose="020B0604020202020204" pitchFamily="34" charset="0"/>
              <a:buChar char="•"/>
            </a:pPr>
            <a:r>
              <a:rPr lang="en-IN" sz="1600"/>
              <a:t>Associate Engineer</a:t>
            </a:r>
          </a:p>
          <a:p>
            <a:pPr marL="742950" lvl="1" indent="-285750">
              <a:buFont typeface="Arial" panose="020B0604020202020204" pitchFamily="34" charset="0"/>
              <a:buChar char="•"/>
            </a:pPr>
            <a:r>
              <a:rPr lang="en-IN" sz="160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a:t>Network Automation and Analysis Engineer Intern</a:t>
            </a:r>
          </a:p>
          <a:p>
            <a:pPr marL="742950" lvl="1" indent="-285750">
              <a:buFont typeface="Arial" panose="020B0604020202020204" pitchFamily="34" charset="0"/>
              <a:buChar char="•"/>
            </a:pPr>
            <a:r>
              <a:rPr lang="en-IN" sz="1600">
                <a:solidFill>
                  <a:schemeClr val="tx1">
                    <a:lumMod val="50000"/>
                    <a:lumOff val="50000"/>
                  </a:schemeClr>
                </a:solidFill>
              </a:rPr>
              <a:t>Cisco (June 2018 – July 2018)</a:t>
            </a:r>
          </a:p>
          <a:p>
            <a:pPr marL="285750" indent="-285750">
              <a:buFont typeface="Arial" panose="020B0604020202020204" pitchFamily="34" charset="0"/>
              <a:buChar char="•"/>
            </a:pPr>
            <a:endParaRPr lang="en-IN" sz="1600"/>
          </a:p>
          <a:p>
            <a:r>
              <a:rPr lang="en-IN" sz="1600" b="1"/>
              <a:t>Education</a:t>
            </a:r>
          </a:p>
          <a:p>
            <a:pPr marL="285750" indent="-285750">
              <a:buFont typeface="Arial" panose="020B0604020202020204" pitchFamily="34" charset="0"/>
              <a:buChar char="•"/>
            </a:pPr>
            <a:r>
              <a:rPr lang="en-IN" sz="1600" err="1"/>
              <a:t>M.Tech</a:t>
            </a:r>
            <a:r>
              <a:rPr lang="en-IN" sz="1600"/>
              <a:t> – Artificial Intelligence </a:t>
            </a:r>
          </a:p>
          <a:p>
            <a:pPr marL="742950" lvl="1" indent="-285750">
              <a:buFont typeface="Arial" panose="020B0604020202020204" pitchFamily="34" charset="0"/>
              <a:buChar char="•"/>
            </a:pPr>
            <a:r>
              <a:rPr lang="en-IN" sz="160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a:t>B.E. – Computer Engineering</a:t>
            </a:r>
          </a:p>
          <a:p>
            <a:pPr marL="742950" lvl="1" indent="-285750">
              <a:buFont typeface="Arial" panose="020B0604020202020204" pitchFamily="34" charset="0"/>
              <a:buChar char="•"/>
            </a:pPr>
            <a:r>
              <a:rPr lang="en-IN" sz="160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461D-B118-8F18-5CC8-6612A01E2CD2}"/>
              </a:ext>
            </a:extLst>
          </p:cNvPr>
          <p:cNvSpPr>
            <a:spLocks noGrp="1"/>
          </p:cNvSpPr>
          <p:nvPr>
            <p:ph type="title"/>
          </p:nvPr>
        </p:nvSpPr>
        <p:spPr/>
        <p:txBody>
          <a:bodyPr>
            <a:normAutofit/>
          </a:bodyPr>
          <a:lstStyle/>
          <a:p>
            <a:r>
              <a:rPr lang="en-IN" sz="3600"/>
              <a:t>Microsoft’s approach to Vanishing Gradient</a:t>
            </a:r>
          </a:p>
        </p:txBody>
      </p:sp>
      <p:sp>
        <p:nvSpPr>
          <p:cNvPr id="3" name="Content Placeholder 2">
            <a:extLst>
              <a:ext uri="{FF2B5EF4-FFF2-40B4-BE49-F238E27FC236}">
                <a16:creationId xmlns:a16="http://schemas.microsoft.com/office/drawing/2014/main" id="{08AB5ACD-D11D-D90C-DB59-61B5B3A42E93}"/>
              </a:ext>
            </a:extLst>
          </p:cNvPr>
          <p:cNvSpPr>
            <a:spLocks noGrp="1"/>
          </p:cNvSpPr>
          <p:nvPr>
            <p:ph idx="1"/>
          </p:nvPr>
        </p:nvSpPr>
        <p:spPr>
          <a:xfrm>
            <a:off x="1097280" y="2108201"/>
            <a:ext cx="4998720" cy="3760891"/>
          </a:xfrm>
        </p:spPr>
        <p:txBody>
          <a:bodyPr>
            <a:normAutofit/>
          </a:bodyPr>
          <a:lstStyle/>
          <a:p>
            <a:pPr algn="just"/>
            <a:r>
              <a:rPr lang="en-US" sz="1600"/>
              <a:t>To solve the vanishing gradient problem, He et al. created a shortcut that allows the gradient to be directly backpropagated to earlier layers. These shortcuts are called as skip connections. </a:t>
            </a:r>
          </a:p>
          <a:p>
            <a:pPr algn="just"/>
            <a:r>
              <a:rPr lang="en-US" sz="1600"/>
              <a:t>They are used to flow information from earlier layers in the network to later layers, creating an alternate shortcut path for the gradient to flow through.</a:t>
            </a:r>
          </a:p>
          <a:p>
            <a:pPr algn="just"/>
            <a:r>
              <a:rPr lang="en-US" sz="1600"/>
              <a:t>Skip connections also allow the model to learn an identity function which ensures that the layer will perform at least as well as the previous layer</a:t>
            </a:r>
          </a:p>
          <a:p>
            <a:pPr algn="just"/>
            <a:endParaRPr lang="en-IN" sz="1600"/>
          </a:p>
        </p:txBody>
      </p:sp>
      <p:pic>
        <p:nvPicPr>
          <p:cNvPr id="5" name="Picture 4">
            <a:extLst>
              <a:ext uri="{FF2B5EF4-FFF2-40B4-BE49-F238E27FC236}">
                <a16:creationId xmlns:a16="http://schemas.microsoft.com/office/drawing/2014/main" id="{EDEB563E-921C-6F33-2B54-9F5BAFC0B47C}"/>
              </a:ext>
            </a:extLst>
          </p:cNvPr>
          <p:cNvPicPr>
            <a:picLocks noChangeAspect="1"/>
          </p:cNvPicPr>
          <p:nvPr/>
        </p:nvPicPr>
        <p:blipFill>
          <a:blip r:embed="rId2"/>
          <a:stretch>
            <a:fillRect/>
          </a:stretch>
        </p:blipFill>
        <p:spPr>
          <a:xfrm>
            <a:off x="7307940" y="2466419"/>
            <a:ext cx="3786780" cy="1629270"/>
          </a:xfrm>
          <a:prstGeom prst="rect">
            <a:avLst/>
          </a:prstGeom>
        </p:spPr>
      </p:pic>
      <p:pic>
        <p:nvPicPr>
          <p:cNvPr id="7" name="Picture 6">
            <a:extLst>
              <a:ext uri="{FF2B5EF4-FFF2-40B4-BE49-F238E27FC236}">
                <a16:creationId xmlns:a16="http://schemas.microsoft.com/office/drawing/2014/main" id="{228EE9B0-3539-7B0D-C0F3-8D6190C517CB}"/>
              </a:ext>
            </a:extLst>
          </p:cNvPr>
          <p:cNvPicPr>
            <a:picLocks noChangeAspect="1"/>
          </p:cNvPicPr>
          <p:nvPr/>
        </p:nvPicPr>
        <p:blipFill>
          <a:blip r:embed="rId3"/>
          <a:stretch>
            <a:fillRect/>
          </a:stretch>
        </p:blipFill>
        <p:spPr>
          <a:xfrm>
            <a:off x="6372519" y="4554254"/>
            <a:ext cx="5514681" cy="1796895"/>
          </a:xfrm>
          <a:prstGeom prst="rect">
            <a:avLst/>
          </a:prstGeom>
        </p:spPr>
      </p:pic>
      <p:sp>
        <p:nvSpPr>
          <p:cNvPr id="8" name="TextBox 7">
            <a:extLst>
              <a:ext uri="{FF2B5EF4-FFF2-40B4-BE49-F238E27FC236}">
                <a16:creationId xmlns:a16="http://schemas.microsoft.com/office/drawing/2014/main" id="{EDE5FAFB-3CBE-22D8-D8D3-B4C0B0E78D42}"/>
              </a:ext>
            </a:extLst>
          </p:cNvPr>
          <p:cNvSpPr txBox="1"/>
          <p:nvPr/>
        </p:nvSpPr>
        <p:spPr>
          <a:xfrm>
            <a:off x="8534768" y="2093684"/>
            <a:ext cx="1333123" cy="369332"/>
          </a:xfrm>
          <a:prstGeom prst="rect">
            <a:avLst/>
          </a:prstGeom>
          <a:noFill/>
        </p:spPr>
        <p:txBody>
          <a:bodyPr wrap="square" rtlCol="0">
            <a:spAutoFit/>
          </a:bodyPr>
          <a:lstStyle/>
          <a:p>
            <a:r>
              <a:rPr lang="en-IN"/>
              <a:t>ANN’s Case</a:t>
            </a:r>
          </a:p>
        </p:txBody>
      </p:sp>
      <p:sp>
        <p:nvSpPr>
          <p:cNvPr id="9" name="TextBox 8">
            <a:extLst>
              <a:ext uri="{FF2B5EF4-FFF2-40B4-BE49-F238E27FC236}">
                <a16:creationId xmlns:a16="http://schemas.microsoft.com/office/drawing/2014/main" id="{9106949F-1BD1-5441-9804-7655C7601D4C}"/>
              </a:ext>
            </a:extLst>
          </p:cNvPr>
          <p:cNvSpPr txBox="1"/>
          <p:nvPr/>
        </p:nvSpPr>
        <p:spPr>
          <a:xfrm>
            <a:off x="8583343" y="4184922"/>
            <a:ext cx="1333123" cy="369332"/>
          </a:xfrm>
          <a:prstGeom prst="rect">
            <a:avLst/>
          </a:prstGeom>
          <a:noFill/>
        </p:spPr>
        <p:txBody>
          <a:bodyPr wrap="square" rtlCol="0">
            <a:spAutoFit/>
          </a:bodyPr>
          <a:lstStyle/>
          <a:p>
            <a:r>
              <a:rPr lang="en-IN"/>
              <a:t>CNN’s Case</a:t>
            </a:r>
          </a:p>
        </p:txBody>
      </p:sp>
    </p:spTree>
    <p:extLst>
      <p:ext uri="{BB962C8B-B14F-4D97-AF65-F5344CB8AC3E}">
        <p14:creationId xmlns:p14="http://schemas.microsoft.com/office/powerpoint/2010/main" val="172650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461D-B118-8F18-5CC8-6612A01E2CD2}"/>
              </a:ext>
            </a:extLst>
          </p:cNvPr>
          <p:cNvSpPr>
            <a:spLocks noGrp="1"/>
          </p:cNvSpPr>
          <p:nvPr>
            <p:ph type="title"/>
          </p:nvPr>
        </p:nvSpPr>
        <p:spPr/>
        <p:txBody>
          <a:bodyPr>
            <a:normAutofit/>
          </a:bodyPr>
          <a:lstStyle/>
          <a:p>
            <a:r>
              <a:rPr lang="en-IN" sz="3600"/>
              <a:t>Microsoft’s approach to Vanishing Gradient</a:t>
            </a:r>
          </a:p>
        </p:txBody>
      </p:sp>
      <p:sp>
        <p:nvSpPr>
          <p:cNvPr id="3" name="Content Placeholder 2">
            <a:extLst>
              <a:ext uri="{FF2B5EF4-FFF2-40B4-BE49-F238E27FC236}">
                <a16:creationId xmlns:a16="http://schemas.microsoft.com/office/drawing/2014/main" id="{08AB5ACD-D11D-D90C-DB59-61B5B3A42E93}"/>
              </a:ext>
            </a:extLst>
          </p:cNvPr>
          <p:cNvSpPr>
            <a:spLocks noGrp="1"/>
          </p:cNvSpPr>
          <p:nvPr>
            <p:ph idx="1"/>
          </p:nvPr>
        </p:nvSpPr>
        <p:spPr>
          <a:xfrm>
            <a:off x="1097280" y="2108201"/>
            <a:ext cx="4998720" cy="3760891"/>
          </a:xfrm>
        </p:spPr>
        <p:txBody>
          <a:bodyPr>
            <a:normAutofit fontScale="92500" lnSpcReduction="10000"/>
          </a:bodyPr>
          <a:lstStyle/>
          <a:p>
            <a:pPr algn="just"/>
            <a:r>
              <a:rPr lang="en-IN" sz="1600"/>
              <a:t>Unlike traditionally just stacking the convolutions just one after the other they also add the original input to the output of the stacked convolutional blocks</a:t>
            </a:r>
          </a:p>
          <a:p>
            <a:pPr algn="just"/>
            <a:r>
              <a:rPr lang="en-IN" sz="1600"/>
              <a:t>The shortcut arrow/skip connection is added at the end of the convolution layer</a:t>
            </a:r>
          </a:p>
          <a:p>
            <a:pPr algn="just"/>
            <a:r>
              <a:rPr lang="en-US" sz="1600"/>
              <a:t>The reason is that we add both paths before we apply the </a:t>
            </a:r>
            <a:r>
              <a:rPr lang="en-US" sz="1600" err="1"/>
              <a:t>ReLU</a:t>
            </a:r>
            <a:r>
              <a:rPr lang="en-US" sz="1600"/>
              <a:t> activation function of this layer</a:t>
            </a:r>
          </a:p>
          <a:p>
            <a:pPr algn="just"/>
            <a:r>
              <a:rPr lang="en-US" sz="1600"/>
              <a:t>We apply the </a:t>
            </a:r>
            <a:r>
              <a:rPr lang="en-US" sz="1600" err="1"/>
              <a:t>ReLU</a:t>
            </a:r>
            <a:r>
              <a:rPr lang="en-US" sz="1600"/>
              <a:t> activation to f(x) + x to produce the output signal: </a:t>
            </a:r>
            <a:r>
              <a:rPr lang="en-US" sz="1600" err="1"/>
              <a:t>ReLU</a:t>
            </a:r>
            <a:r>
              <a:rPr lang="en-US" sz="1600"/>
              <a:t>(f(x) + x).</a:t>
            </a:r>
            <a:endParaRPr lang="en-IN" sz="1800"/>
          </a:p>
          <a:p>
            <a:pPr algn="just"/>
            <a:r>
              <a:rPr lang="en-US" sz="1400" b="1"/>
              <a:t>Note:</a:t>
            </a:r>
            <a:r>
              <a:rPr lang="en-US" sz="1400"/>
              <a:t> This combination of the skip connection and convolutional layers is called a residual block. Similar to the Inception network, </a:t>
            </a:r>
            <a:r>
              <a:rPr lang="en-US" sz="1400" err="1"/>
              <a:t>ResNet</a:t>
            </a:r>
            <a:r>
              <a:rPr lang="en-US" sz="1400"/>
              <a:t> is composed of a series of these residual block building blocks that are stacked on top of each other</a:t>
            </a:r>
            <a:endParaRPr lang="en-IN" sz="1600"/>
          </a:p>
          <a:p>
            <a:pPr algn="just"/>
            <a:endParaRPr lang="en-IN" sz="1600"/>
          </a:p>
        </p:txBody>
      </p:sp>
      <p:pic>
        <p:nvPicPr>
          <p:cNvPr id="7" name="Picture 6">
            <a:extLst>
              <a:ext uri="{FF2B5EF4-FFF2-40B4-BE49-F238E27FC236}">
                <a16:creationId xmlns:a16="http://schemas.microsoft.com/office/drawing/2014/main" id="{228EE9B0-3539-7B0D-C0F3-8D6190C517CB}"/>
              </a:ext>
            </a:extLst>
          </p:cNvPr>
          <p:cNvPicPr>
            <a:picLocks noChangeAspect="1"/>
          </p:cNvPicPr>
          <p:nvPr/>
        </p:nvPicPr>
        <p:blipFill>
          <a:blip r:embed="rId2"/>
          <a:stretch>
            <a:fillRect/>
          </a:stretch>
        </p:blipFill>
        <p:spPr>
          <a:xfrm>
            <a:off x="6334812" y="3234501"/>
            <a:ext cx="5514681" cy="1796895"/>
          </a:xfrm>
          <a:prstGeom prst="rect">
            <a:avLst/>
          </a:prstGeom>
        </p:spPr>
      </p:pic>
      <p:sp>
        <p:nvSpPr>
          <p:cNvPr id="9" name="TextBox 8">
            <a:extLst>
              <a:ext uri="{FF2B5EF4-FFF2-40B4-BE49-F238E27FC236}">
                <a16:creationId xmlns:a16="http://schemas.microsoft.com/office/drawing/2014/main" id="{9106949F-1BD1-5441-9804-7655C7601D4C}"/>
              </a:ext>
            </a:extLst>
          </p:cNvPr>
          <p:cNvSpPr txBox="1"/>
          <p:nvPr/>
        </p:nvSpPr>
        <p:spPr>
          <a:xfrm>
            <a:off x="8545636" y="2865169"/>
            <a:ext cx="1333123" cy="369332"/>
          </a:xfrm>
          <a:prstGeom prst="rect">
            <a:avLst/>
          </a:prstGeom>
          <a:noFill/>
        </p:spPr>
        <p:txBody>
          <a:bodyPr wrap="square" rtlCol="0">
            <a:spAutoFit/>
          </a:bodyPr>
          <a:lstStyle/>
          <a:p>
            <a:r>
              <a:rPr lang="en-IN"/>
              <a:t>CNN’s Case</a:t>
            </a:r>
          </a:p>
        </p:txBody>
      </p:sp>
    </p:spTree>
    <p:extLst>
      <p:ext uri="{BB962C8B-B14F-4D97-AF65-F5344CB8AC3E}">
        <p14:creationId xmlns:p14="http://schemas.microsoft.com/office/powerpoint/2010/main" val="234772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18E6-B2CC-D912-3181-39D55A97F309}"/>
              </a:ext>
            </a:extLst>
          </p:cNvPr>
          <p:cNvSpPr>
            <a:spLocks noGrp="1"/>
          </p:cNvSpPr>
          <p:nvPr>
            <p:ph type="title"/>
          </p:nvPr>
        </p:nvSpPr>
        <p:spPr/>
        <p:txBody>
          <a:bodyPr/>
          <a:lstStyle/>
          <a:p>
            <a:r>
              <a:rPr lang="en-IN"/>
              <a:t>Residual Blocks</a:t>
            </a:r>
          </a:p>
        </p:txBody>
      </p:sp>
      <p:sp>
        <p:nvSpPr>
          <p:cNvPr id="3" name="Content Placeholder 2">
            <a:extLst>
              <a:ext uri="{FF2B5EF4-FFF2-40B4-BE49-F238E27FC236}">
                <a16:creationId xmlns:a16="http://schemas.microsoft.com/office/drawing/2014/main" id="{7220D93B-9317-DB3A-2A65-6FAC7556C9B1}"/>
              </a:ext>
            </a:extLst>
          </p:cNvPr>
          <p:cNvSpPr>
            <a:spLocks noGrp="1"/>
          </p:cNvSpPr>
          <p:nvPr>
            <p:ph idx="1"/>
          </p:nvPr>
        </p:nvSpPr>
        <p:spPr>
          <a:xfrm>
            <a:off x="1097281" y="2108201"/>
            <a:ext cx="5473201" cy="3760891"/>
          </a:xfrm>
        </p:spPr>
        <p:txBody>
          <a:bodyPr>
            <a:normAutofit lnSpcReduction="10000"/>
          </a:bodyPr>
          <a:lstStyle/>
          <a:p>
            <a:pPr algn="just"/>
            <a:r>
              <a:rPr lang="en-IN" sz="1600"/>
              <a:t>Residual blocks consist of two branches</a:t>
            </a:r>
          </a:p>
          <a:p>
            <a:pPr marL="457200" indent="-457200" algn="just">
              <a:buFont typeface="+mj-lt"/>
              <a:buAutoNum type="arabicPeriod"/>
            </a:pPr>
            <a:r>
              <a:rPr lang="en-US" sz="1600" b="1"/>
              <a:t>Shortcut path:</a:t>
            </a:r>
            <a:r>
              <a:rPr lang="en-US" sz="1600"/>
              <a:t> Connects the input to an addition of the second branch</a:t>
            </a:r>
          </a:p>
          <a:p>
            <a:pPr marL="457200" indent="-457200" algn="just">
              <a:buFont typeface="+mj-lt"/>
              <a:buAutoNum type="arabicPeriod"/>
            </a:pPr>
            <a:r>
              <a:rPr lang="en-US" sz="1600" b="1"/>
              <a:t>Main path: </a:t>
            </a:r>
            <a:r>
              <a:rPr lang="en-US" sz="1600"/>
              <a:t>A series of convolutions and activations. The main path consists of three convolutional layers with </a:t>
            </a:r>
            <a:r>
              <a:rPr lang="en-US" sz="1600" err="1"/>
              <a:t>ReLU</a:t>
            </a:r>
            <a:r>
              <a:rPr lang="en-US" sz="1600"/>
              <a:t> activations. We also add batch normalization to each convolutional layer to reduce overfitting and speed up training. The main path architecture looks like this: [CONV -&gt; BN -&gt; </a:t>
            </a:r>
            <a:r>
              <a:rPr lang="en-US" sz="1600" err="1"/>
              <a:t>ReLU</a:t>
            </a:r>
            <a:r>
              <a:rPr lang="en-US" sz="1600"/>
              <a:t>] × 3.</a:t>
            </a:r>
          </a:p>
          <a:p>
            <a:pPr marL="0" indent="0" algn="just">
              <a:buNone/>
            </a:pPr>
            <a:r>
              <a:rPr lang="en-US" sz="1600"/>
              <a:t>As mentioned earlier the shortcut path is added to the main path right before the activation function of the last convolution layer. Then we add </a:t>
            </a:r>
            <a:r>
              <a:rPr lang="en-US" sz="1600" err="1"/>
              <a:t>ReLU</a:t>
            </a:r>
            <a:r>
              <a:rPr lang="en-US" sz="1600"/>
              <a:t> function after adding the two paths.</a:t>
            </a:r>
          </a:p>
          <a:p>
            <a:pPr marL="457200" indent="-457200" algn="just">
              <a:buFont typeface="+mj-lt"/>
              <a:buAutoNum type="arabicPeriod"/>
            </a:pPr>
            <a:endParaRPr lang="en-IN" sz="1600" b="1"/>
          </a:p>
        </p:txBody>
      </p:sp>
      <p:pic>
        <p:nvPicPr>
          <p:cNvPr id="5" name="Picture 4">
            <a:extLst>
              <a:ext uri="{FF2B5EF4-FFF2-40B4-BE49-F238E27FC236}">
                <a16:creationId xmlns:a16="http://schemas.microsoft.com/office/drawing/2014/main" id="{4F324D77-E920-6167-D934-D5A0B6083471}"/>
              </a:ext>
            </a:extLst>
          </p:cNvPr>
          <p:cNvPicPr>
            <a:picLocks noChangeAspect="1"/>
          </p:cNvPicPr>
          <p:nvPr/>
        </p:nvPicPr>
        <p:blipFill>
          <a:blip r:embed="rId2"/>
          <a:stretch>
            <a:fillRect/>
          </a:stretch>
        </p:blipFill>
        <p:spPr>
          <a:xfrm>
            <a:off x="6872139" y="2993208"/>
            <a:ext cx="5081047" cy="1990875"/>
          </a:xfrm>
          <a:prstGeom prst="rect">
            <a:avLst/>
          </a:prstGeom>
        </p:spPr>
      </p:pic>
    </p:spTree>
    <p:extLst>
      <p:ext uri="{BB962C8B-B14F-4D97-AF65-F5344CB8AC3E}">
        <p14:creationId xmlns:p14="http://schemas.microsoft.com/office/powerpoint/2010/main" val="1413261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18E6-B2CC-D912-3181-39D55A97F309}"/>
              </a:ext>
            </a:extLst>
          </p:cNvPr>
          <p:cNvSpPr>
            <a:spLocks noGrp="1"/>
          </p:cNvSpPr>
          <p:nvPr>
            <p:ph type="title"/>
          </p:nvPr>
        </p:nvSpPr>
        <p:spPr/>
        <p:txBody>
          <a:bodyPr/>
          <a:lstStyle/>
          <a:p>
            <a:r>
              <a:rPr lang="en-IN"/>
              <a:t>Residual Blocks</a:t>
            </a:r>
          </a:p>
        </p:txBody>
      </p:sp>
      <p:sp>
        <p:nvSpPr>
          <p:cNvPr id="3" name="Content Placeholder 2">
            <a:extLst>
              <a:ext uri="{FF2B5EF4-FFF2-40B4-BE49-F238E27FC236}">
                <a16:creationId xmlns:a16="http://schemas.microsoft.com/office/drawing/2014/main" id="{7220D93B-9317-DB3A-2A65-6FAC7556C9B1}"/>
              </a:ext>
            </a:extLst>
          </p:cNvPr>
          <p:cNvSpPr>
            <a:spLocks noGrp="1"/>
          </p:cNvSpPr>
          <p:nvPr>
            <p:ph idx="1"/>
          </p:nvPr>
        </p:nvSpPr>
        <p:spPr>
          <a:xfrm>
            <a:off x="1097281" y="2108201"/>
            <a:ext cx="5473201" cy="3760891"/>
          </a:xfrm>
        </p:spPr>
        <p:txBody>
          <a:bodyPr>
            <a:normAutofit fontScale="92500" lnSpcReduction="10000"/>
          </a:bodyPr>
          <a:lstStyle/>
          <a:p>
            <a:pPr marL="457200" indent="-457200" algn="just">
              <a:buFont typeface="+mj-lt"/>
              <a:buAutoNum type="arabicPeriod"/>
            </a:pPr>
            <a:r>
              <a:rPr lang="en-US" sz="1400"/>
              <a:t>He et al. decided to do dimension </a:t>
            </a:r>
            <a:r>
              <a:rPr lang="en-US" sz="1400" err="1"/>
              <a:t>downsampling</a:t>
            </a:r>
            <a:r>
              <a:rPr lang="en-US" sz="1400"/>
              <a:t> using bottleneck 1 × 1 convolutional layers, similar to the Inception network</a:t>
            </a:r>
          </a:p>
          <a:p>
            <a:pPr marL="457200" indent="-457200" algn="just">
              <a:buFont typeface="+mj-lt"/>
              <a:buAutoNum type="arabicPeriod"/>
            </a:pPr>
            <a:r>
              <a:rPr lang="en-US" sz="1400"/>
              <a:t>Residual blocks starts with a 1 × 1 convolutional layer to </a:t>
            </a:r>
            <a:r>
              <a:rPr lang="en-US" sz="1400" err="1"/>
              <a:t>downsample</a:t>
            </a:r>
            <a:r>
              <a:rPr lang="en-US" sz="1400"/>
              <a:t> the input dimension volume, and a 3 × 3 convolutional layer and another 1 × 1 convolutional layer to </a:t>
            </a:r>
            <a:r>
              <a:rPr lang="en-US" sz="1400" err="1"/>
              <a:t>downsample</a:t>
            </a:r>
            <a:r>
              <a:rPr lang="en-US" sz="1400"/>
              <a:t> the output. </a:t>
            </a:r>
          </a:p>
          <a:p>
            <a:pPr marL="457200" indent="-457200" algn="just">
              <a:buFont typeface="+mj-lt"/>
              <a:buAutoNum type="arabicPeriod"/>
            </a:pPr>
            <a:r>
              <a:rPr lang="en-US" sz="1400"/>
              <a:t>This is a good technique to keep control of the volume dimensions across many layers. This configuration is called a bottleneck residual block</a:t>
            </a:r>
          </a:p>
          <a:p>
            <a:pPr marL="457200" indent="-457200" algn="just">
              <a:buFont typeface="+mj-lt"/>
              <a:buAutoNum type="arabicPeriod"/>
            </a:pPr>
            <a:r>
              <a:rPr lang="en-US" sz="1400"/>
              <a:t>Since the volume dimensions are changing due to the bottleneck layers, we also sometimes </a:t>
            </a:r>
            <a:r>
              <a:rPr lang="en-US" sz="1400" err="1"/>
              <a:t>downsample</a:t>
            </a:r>
            <a:r>
              <a:rPr lang="en-US" sz="1400"/>
              <a:t> the shortcut path as well using the bottleneck layer.</a:t>
            </a:r>
          </a:p>
          <a:p>
            <a:pPr marL="0" indent="0" algn="just">
              <a:buNone/>
            </a:pPr>
            <a:r>
              <a:rPr lang="en-US" sz="1400" b="1"/>
              <a:t>Note:</a:t>
            </a:r>
            <a:r>
              <a:rPr lang="en-US" sz="1400"/>
              <a:t> </a:t>
            </a:r>
            <a:r>
              <a:rPr lang="en-US" sz="1400" err="1"/>
              <a:t>ResNets</a:t>
            </a:r>
            <a:r>
              <a:rPr lang="en-US" sz="1400"/>
              <a:t> do not have a pooling layer in the network, they instead use strides=2 to </a:t>
            </a:r>
            <a:r>
              <a:rPr lang="en-US" sz="1400" err="1"/>
              <a:t>downsample</a:t>
            </a:r>
            <a:r>
              <a:rPr lang="en-US" sz="1400"/>
              <a:t> the width and height of the image in the reduce layer itself.</a:t>
            </a:r>
            <a:endParaRPr lang="en-IN" sz="1600"/>
          </a:p>
        </p:txBody>
      </p:sp>
      <p:pic>
        <p:nvPicPr>
          <p:cNvPr id="5" name="Picture 4">
            <a:extLst>
              <a:ext uri="{FF2B5EF4-FFF2-40B4-BE49-F238E27FC236}">
                <a16:creationId xmlns:a16="http://schemas.microsoft.com/office/drawing/2014/main" id="{4F324D77-E920-6167-D934-D5A0B6083471}"/>
              </a:ext>
            </a:extLst>
          </p:cNvPr>
          <p:cNvPicPr>
            <a:picLocks noChangeAspect="1"/>
          </p:cNvPicPr>
          <p:nvPr/>
        </p:nvPicPr>
        <p:blipFill>
          <a:blip r:embed="rId2"/>
          <a:stretch>
            <a:fillRect/>
          </a:stretch>
        </p:blipFill>
        <p:spPr>
          <a:xfrm>
            <a:off x="6843858" y="2108201"/>
            <a:ext cx="5081047" cy="1990875"/>
          </a:xfrm>
          <a:prstGeom prst="rect">
            <a:avLst/>
          </a:prstGeom>
        </p:spPr>
      </p:pic>
      <p:pic>
        <p:nvPicPr>
          <p:cNvPr id="6" name="Picture 5">
            <a:extLst>
              <a:ext uri="{FF2B5EF4-FFF2-40B4-BE49-F238E27FC236}">
                <a16:creationId xmlns:a16="http://schemas.microsoft.com/office/drawing/2014/main" id="{74580388-F472-3D62-D686-C9432BF3CFB1}"/>
              </a:ext>
            </a:extLst>
          </p:cNvPr>
          <p:cNvPicPr>
            <a:picLocks noChangeAspect="1"/>
          </p:cNvPicPr>
          <p:nvPr/>
        </p:nvPicPr>
        <p:blipFill>
          <a:blip r:embed="rId3"/>
          <a:stretch>
            <a:fillRect/>
          </a:stretch>
        </p:blipFill>
        <p:spPr>
          <a:xfrm>
            <a:off x="6843858" y="4099076"/>
            <a:ext cx="5081048" cy="1878834"/>
          </a:xfrm>
          <a:prstGeom prst="rect">
            <a:avLst/>
          </a:prstGeom>
        </p:spPr>
      </p:pic>
    </p:spTree>
    <p:extLst>
      <p:ext uri="{BB962C8B-B14F-4D97-AF65-F5344CB8AC3E}">
        <p14:creationId xmlns:p14="http://schemas.microsoft.com/office/powerpoint/2010/main" val="160291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F383-BA18-DB3E-9C0A-B2B47891E0B4}"/>
              </a:ext>
            </a:extLst>
          </p:cNvPr>
          <p:cNvSpPr>
            <a:spLocks noGrp="1"/>
          </p:cNvSpPr>
          <p:nvPr>
            <p:ph type="title"/>
          </p:nvPr>
        </p:nvSpPr>
        <p:spPr/>
        <p:txBody>
          <a:bodyPr/>
          <a:lstStyle/>
          <a:p>
            <a:r>
              <a:rPr lang="en-IN" err="1"/>
              <a:t>ResNet</a:t>
            </a:r>
            <a:r>
              <a:rPr lang="en-IN"/>
              <a:t> Summary</a:t>
            </a:r>
          </a:p>
        </p:txBody>
      </p:sp>
      <p:sp>
        <p:nvSpPr>
          <p:cNvPr id="3" name="Content Placeholder 2">
            <a:extLst>
              <a:ext uri="{FF2B5EF4-FFF2-40B4-BE49-F238E27FC236}">
                <a16:creationId xmlns:a16="http://schemas.microsoft.com/office/drawing/2014/main" id="{DFD8959A-D0A1-18C5-6B25-50D1B36FFC32}"/>
              </a:ext>
            </a:extLst>
          </p:cNvPr>
          <p:cNvSpPr>
            <a:spLocks noGrp="1"/>
          </p:cNvSpPr>
          <p:nvPr>
            <p:ph idx="1"/>
          </p:nvPr>
        </p:nvSpPr>
        <p:spPr/>
        <p:txBody>
          <a:bodyPr>
            <a:normAutofit/>
          </a:bodyPr>
          <a:lstStyle/>
          <a:p>
            <a:r>
              <a:rPr lang="en-US" sz="1800"/>
              <a:t>Residual blocks contain two paths</a:t>
            </a:r>
          </a:p>
          <a:p>
            <a:pPr marL="457200" indent="-457200">
              <a:buFont typeface="+mj-lt"/>
              <a:buAutoNum type="arabicPeriod"/>
            </a:pPr>
            <a:r>
              <a:rPr lang="en-US" sz="1800"/>
              <a:t>The shortcut path and the main path. </a:t>
            </a:r>
          </a:p>
          <a:p>
            <a:pPr marL="457200" indent="-457200">
              <a:buFont typeface="+mj-lt"/>
              <a:buAutoNum type="arabicPeriod"/>
            </a:pPr>
            <a:r>
              <a:rPr lang="en-US" sz="1800"/>
              <a:t>The main path consists of three convolutional layers, and we add a batch normalization layer to them:</a:t>
            </a:r>
          </a:p>
          <a:p>
            <a:pPr marL="749808" lvl="1" indent="-457200">
              <a:buFont typeface="+mj-lt"/>
              <a:buAutoNum type="arabicPeriod"/>
            </a:pPr>
            <a:r>
              <a:rPr lang="en-US" sz="1600"/>
              <a:t>1 × 1 convolutional layer </a:t>
            </a:r>
          </a:p>
          <a:p>
            <a:pPr marL="749808" lvl="1" indent="-457200">
              <a:buFont typeface="+mj-lt"/>
              <a:buAutoNum type="arabicPeriod"/>
            </a:pPr>
            <a:r>
              <a:rPr lang="en-US" sz="1600"/>
              <a:t>3 × 3 convolutional layer </a:t>
            </a:r>
          </a:p>
          <a:p>
            <a:pPr marL="749808" lvl="1" indent="-457200">
              <a:buFont typeface="+mj-lt"/>
              <a:buAutoNum type="arabicPeriod"/>
            </a:pPr>
            <a:r>
              <a:rPr lang="en-US" sz="1600"/>
              <a:t>1 × 1 convolutional layer </a:t>
            </a:r>
          </a:p>
          <a:p>
            <a:pPr marL="457200" indent="-457200">
              <a:buFont typeface="+mj-lt"/>
              <a:buAutoNum type="arabicPeriod"/>
            </a:pPr>
            <a:r>
              <a:rPr lang="en-US" sz="1800"/>
              <a:t>There are two ways to implement the shortcut path: </a:t>
            </a:r>
          </a:p>
          <a:p>
            <a:pPr marL="749808" lvl="1" indent="-457200">
              <a:buFont typeface="+mj-lt"/>
              <a:buAutoNum type="arabicPeriod"/>
            </a:pPr>
            <a:r>
              <a:rPr lang="en-US" sz="1600" b="1"/>
              <a:t>Regular shortcut:</a:t>
            </a:r>
            <a:r>
              <a:rPr lang="en-US" sz="1600"/>
              <a:t> Add the input dimensions to the main path. </a:t>
            </a:r>
          </a:p>
          <a:p>
            <a:pPr marL="749808" lvl="1" indent="-457200">
              <a:buFont typeface="+mj-lt"/>
              <a:buAutoNum type="arabicPeriod"/>
            </a:pPr>
            <a:r>
              <a:rPr lang="en-US" sz="1600" b="1"/>
              <a:t>Reduce shortcut:</a:t>
            </a:r>
            <a:r>
              <a:rPr lang="en-US" sz="1600"/>
              <a:t> Add a convolutional layer in the shortcut path before merging with the main path.</a:t>
            </a:r>
            <a:endParaRPr lang="en-IN" sz="1600"/>
          </a:p>
        </p:txBody>
      </p:sp>
    </p:spTree>
    <p:extLst>
      <p:ext uri="{BB962C8B-B14F-4D97-AF65-F5344CB8AC3E}">
        <p14:creationId xmlns:p14="http://schemas.microsoft.com/office/powerpoint/2010/main" val="4245434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0FD8-0508-4116-568B-0E1D90B962AC}"/>
              </a:ext>
            </a:extLst>
          </p:cNvPr>
          <p:cNvSpPr>
            <a:spLocks noGrp="1"/>
          </p:cNvSpPr>
          <p:nvPr>
            <p:ph type="title"/>
          </p:nvPr>
        </p:nvSpPr>
        <p:spPr/>
        <p:txBody>
          <a:bodyPr/>
          <a:lstStyle/>
          <a:p>
            <a:r>
              <a:rPr lang="en-IN"/>
              <a:t>Google’s thoughts on Models running on mobile devices</a:t>
            </a:r>
          </a:p>
        </p:txBody>
      </p:sp>
      <p:pic>
        <p:nvPicPr>
          <p:cNvPr id="9218" name="Picture 2" descr="Pikachu Can't Believe What He Saw on Ash's Pokédex - Pokémemes - Pokémon,  Pokémon GO">
            <a:extLst>
              <a:ext uri="{FF2B5EF4-FFF2-40B4-BE49-F238E27FC236}">
                <a16:creationId xmlns:a16="http://schemas.microsoft.com/office/drawing/2014/main" id="{D3396729-BDC0-689B-7A3D-405E048CEB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0" y="2212083"/>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DEB767-B1A5-CE2F-34DD-F7896DFF46DD}"/>
              </a:ext>
            </a:extLst>
          </p:cNvPr>
          <p:cNvSpPr/>
          <p:nvPr/>
        </p:nvSpPr>
        <p:spPr>
          <a:xfrm>
            <a:off x="4648222" y="4635879"/>
            <a:ext cx="3253776" cy="923330"/>
          </a:xfrm>
          <a:prstGeom prst="rect">
            <a:avLst/>
          </a:prstGeom>
          <a:noFill/>
        </p:spPr>
        <p:txBody>
          <a:bodyPr wrap="none" lIns="91440" tIns="45720" rIns="91440" bIns="45720">
            <a:spAutoFit/>
          </a:bodyPr>
          <a:lstStyle/>
          <a:p>
            <a:pPr algn="ctr"/>
            <a:r>
              <a:rPr lang="en-US" sz="5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*Latency*</a:t>
            </a:r>
          </a:p>
        </p:txBody>
      </p:sp>
    </p:spTree>
    <p:extLst>
      <p:ext uri="{BB962C8B-B14F-4D97-AF65-F5344CB8AC3E}">
        <p14:creationId xmlns:p14="http://schemas.microsoft.com/office/powerpoint/2010/main" val="793903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80D0-03A9-C2D7-08A1-64769E99E47F}"/>
              </a:ext>
            </a:extLst>
          </p:cNvPr>
          <p:cNvSpPr>
            <a:spLocks noGrp="1"/>
          </p:cNvSpPr>
          <p:nvPr>
            <p:ph type="title"/>
          </p:nvPr>
        </p:nvSpPr>
        <p:spPr>
          <a:xfrm>
            <a:off x="1097280" y="258322"/>
            <a:ext cx="10058400" cy="1450757"/>
          </a:xfrm>
        </p:spPr>
        <p:txBody>
          <a:bodyPr>
            <a:normAutofit/>
          </a:bodyPr>
          <a:lstStyle/>
          <a:p>
            <a:r>
              <a:rPr lang="en-IN" sz="4000" err="1"/>
              <a:t>MobileNet</a:t>
            </a:r>
            <a:r>
              <a:rPr lang="en-IN" sz="4000"/>
              <a:t>: Google’s approach at light weight models</a:t>
            </a:r>
          </a:p>
        </p:txBody>
      </p:sp>
      <p:sp>
        <p:nvSpPr>
          <p:cNvPr id="3" name="Content Placeholder 2">
            <a:extLst>
              <a:ext uri="{FF2B5EF4-FFF2-40B4-BE49-F238E27FC236}">
                <a16:creationId xmlns:a16="http://schemas.microsoft.com/office/drawing/2014/main" id="{F51E56B3-4744-0A20-8029-A630B127FD49}"/>
              </a:ext>
            </a:extLst>
          </p:cNvPr>
          <p:cNvSpPr>
            <a:spLocks noGrp="1"/>
          </p:cNvSpPr>
          <p:nvPr>
            <p:ph idx="1"/>
          </p:nvPr>
        </p:nvSpPr>
        <p:spPr/>
        <p:txBody>
          <a:bodyPr/>
          <a:lstStyle/>
          <a:p>
            <a:r>
              <a:rPr lang="en-US"/>
              <a:t>A class of efficient models for mobile and embedded vision applications</a:t>
            </a:r>
            <a:endParaRPr lang="en-IN"/>
          </a:p>
          <a:p>
            <a:r>
              <a:rPr lang="en-IN" err="1"/>
              <a:t>Mobilenets</a:t>
            </a:r>
            <a:r>
              <a:rPr lang="en-IN"/>
              <a:t> make use of </a:t>
            </a:r>
            <a:r>
              <a:rPr lang="en-IN" b="1"/>
              <a:t>Depth Wise Separable Convolutions along with reduce layer (1x1 convolution)</a:t>
            </a:r>
            <a:r>
              <a:rPr lang="en-IN"/>
              <a:t> to build light weight deep neural networks</a:t>
            </a:r>
          </a:p>
          <a:p>
            <a:r>
              <a:rPr lang="en-IN" b="1"/>
              <a:t>Two simple hyperparameters</a:t>
            </a:r>
            <a:r>
              <a:rPr lang="en-IN"/>
              <a:t> introduced that efficiently trade off between latency and accuracy</a:t>
            </a:r>
          </a:p>
          <a:p>
            <a:endParaRPr lang="en-IN"/>
          </a:p>
          <a:p>
            <a:endParaRPr lang="en-IN"/>
          </a:p>
          <a:p>
            <a:endParaRPr lang="en-US"/>
          </a:p>
        </p:txBody>
      </p:sp>
      <p:pic>
        <p:nvPicPr>
          <p:cNvPr id="5" name="Picture 4">
            <a:extLst>
              <a:ext uri="{FF2B5EF4-FFF2-40B4-BE49-F238E27FC236}">
                <a16:creationId xmlns:a16="http://schemas.microsoft.com/office/drawing/2014/main" id="{0EF7F4B2-FA57-0453-C385-EF4194836069}"/>
              </a:ext>
            </a:extLst>
          </p:cNvPr>
          <p:cNvPicPr>
            <a:picLocks noChangeAspect="1"/>
          </p:cNvPicPr>
          <p:nvPr/>
        </p:nvPicPr>
        <p:blipFill>
          <a:blip r:embed="rId2"/>
          <a:stretch>
            <a:fillRect/>
          </a:stretch>
        </p:blipFill>
        <p:spPr>
          <a:xfrm>
            <a:off x="3205680" y="3946692"/>
            <a:ext cx="5841599" cy="2321522"/>
          </a:xfrm>
          <a:prstGeom prst="rect">
            <a:avLst/>
          </a:prstGeom>
        </p:spPr>
      </p:pic>
    </p:spTree>
    <p:extLst>
      <p:ext uri="{BB962C8B-B14F-4D97-AF65-F5344CB8AC3E}">
        <p14:creationId xmlns:p14="http://schemas.microsoft.com/office/powerpoint/2010/main" val="3474603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E173-04A8-D1D0-2D00-B64E0475561E}"/>
              </a:ext>
            </a:extLst>
          </p:cNvPr>
          <p:cNvSpPr>
            <a:spLocks noGrp="1"/>
          </p:cNvSpPr>
          <p:nvPr>
            <p:ph type="title"/>
          </p:nvPr>
        </p:nvSpPr>
        <p:spPr>
          <a:xfrm>
            <a:off x="1097280" y="258323"/>
            <a:ext cx="10058400" cy="1450757"/>
          </a:xfrm>
        </p:spPr>
        <p:txBody>
          <a:bodyPr/>
          <a:lstStyle/>
          <a:p>
            <a:r>
              <a:rPr lang="en-IN" err="1"/>
              <a:t>MobileNet</a:t>
            </a:r>
            <a:endParaRPr lang="en-IN"/>
          </a:p>
        </p:txBody>
      </p:sp>
      <p:pic>
        <p:nvPicPr>
          <p:cNvPr id="8198" name="Picture 6" descr="MobileNet Convolutional neural network Machine Learning Algorithms |  Analytics Vidhya">
            <a:extLst>
              <a:ext uri="{FF2B5EF4-FFF2-40B4-BE49-F238E27FC236}">
                <a16:creationId xmlns:a16="http://schemas.microsoft.com/office/drawing/2014/main" id="{D96A77A1-E811-C34B-A44D-C124B323DB1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064" b="3242"/>
          <a:stretch/>
        </p:blipFill>
        <p:spPr bwMode="auto">
          <a:xfrm>
            <a:off x="1957117" y="2441541"/>
            <a:ext cx="8277765" cy="325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2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D30F-D870-5A57-465A-A4548B9013CD}"/>
              </a:ext>
            </a:extLst>
          </p:cNvPr>
          <p:cNvSpPr>
            <a:spLocks noGrp="1"/>
          </p:cNvSpPr>
          <p:nvPr>
            <p:ph type="title"/>
          </p:nvPr>
        </p:nvSpPr>
        <p:spPr/>
        <p:txBody>
          <a:bodyPr>
            <a:normAutofit/>
          </a:bodyPr>
          <a:lstStyle/>
          <a:p>
            <a:r>
              <a:rPr lang="en-IN" sz="4000" err="1"/>
              <a:t>MobileNet</a:t>
            </a:r>
            <a:r>
              <a:rPr lang="en-IN" sz="4000"/>
              <a:t> Approach: </a:t>
            </a:r>
            <a:r>
              <a:rPr lang="en-IN" sz="4000" err="1"/>
              <a:t>Depthwise</a:t>
            </a:r>
            <a:r>
              <a:rPr lang="en-IN" sz="4000"/>
              <a:t> Separable Convolutions</a:t>
            </a:r>
          </a:p>
        </p:txBody>
      </p:sp>
      <p:sp>
        <p:nvSpPr>
          <p:cNvPr id="3" name="Content Placeholder 2">
            <a:extLst>
              <a:ext uri="{FF2B5EF4-FFF2-40B4-BE49-F238E27FC236}">
                <a16:creationId xmlns:a16="http://schemas.microsoft.com/office/drawing/2014/main" id="{73341617-32EC-81C3-AF03-6ACD951F29AB}"/>
              </a:ext>
            </a:extLst>
          </p:cNvPr>
          <p:cNvSpPr>
            <a:spLocks noGrp="1"/>
          </p:cNvSpPr>
          <p:nvPr>
            <p:ph idx="1"/>
          </p:nvPr>
        </p:nvSpPr>
        <p:spPr>
          <a:xfrm>
            <a:off x="1097280" y="2108201"/>
            <a:ext cx="4998720" cy="3760891"/>
          </a:xfrm>
        </p:spPr>
        <p:txBody>
          <a:bodyPr>
            <a:normAutofit fontScale="92500" lnSpcReduction="10000"/>
          </a:bodyPr>
          <a:lstStyle/>
          <a:p>
            <a:pPr algn="just"/>
            <a:r>
              <a:rPr lang="en-US" sz="1400" b="0" i="0">
                <a:solidFill>
                  <a:srgbClr val="555555"/>
                </a:solidFill>
                <a:effectLst/>
                <a:latin typeface="Helvetica Neue"/>
              </a:rPr>
              <a:t>In regular convolution a kernel is applied across all channels of the image</a:t>
            </a:r>
          </a:p>
          <a:p>
            <a:pPr algn="just"/>
            <a:r>
              <a:rPr lang="en-US" sz="1400" b="0" i="0">
                <a:solidFill>
                  <a:srgbClr val="555555"/>
                </a:solidFill>
                <a:effectLst/>
                <a:latin typeface="Helvetica Neue"/>
              </a:rPr>
              <a:t>A </a:t>
            </a:r>
            <a:r>
              <a:rPr lang="en-US" sz="1400" b="0" i="0" err="1">
                <a:solidFill>
                  <a:srgbClr val="555555"/>
                </a:solidFill>
                <a:effectLst/>
                <a:latin typeface="Helvetica Neue"/>
              </a:rPr>
              <a:t>depthwise</a:t>
            </a:r>
            <a:r>
              <a:rPr lang="en-US" sz="1400" b="0" i="0">
                <a:solidFill>
                  <a:srgbClr val="555555"/>
                </a:solidFill>
                <a:effectLst/>
                <a:latin typeface="Helvetica Neue"/>
              </a:rPr>
              <a:t> convolution is basically a convolution along only one spatial channel of the image.</a:t>
            </a:r>
          </a:p>
          <a:p>
            <a:pPr algn="just"/>
            <a:r>
              <a:rPr lang="en-US" sz="1400" b="0" i="0">
                <a:solidFill>
                  <a:srgbClr val="555555"/>
                </a:solidFill>
                <a:effectLst/>
                <a:latin typeface="Helvetica Neue"/>
              </a:rPr>
              <a:t>The key difference between a normal convolutional layer and a </a:t>
            </a:r>
            <a:r>
              <a:rPr lang="en-US" sz="1400" b="0" i="0" err="1">
                <a:solidFill>
                  <a:srgbClr val="555555"/>
                </a:solidFill>
                <a:effectLst/>
                <a:latin typeface="Helvetica Neue"/>
              </a:rPr>
              <a:t>depthwise</a:t>
            </a:r>
            <a:r>
              <a:rPr lang="en-US" sz="1400" b="0" i="0">
                <a:solidFill>
                  <a:srgbClr val="555555"/>
                </a:solidFill>
                <a:effectLst/>
                <a:latin typeface="Helvetica Neue"/>
              </a:rPr>
              <a:t> convolution is that the </a:t>
            </a:r>
            <a:r>
              <a:rPr lang="en-US" sz="1400" b="0" i="0" err="1">
                <a:solidFill>
                  <a:srgbClr val="555555"/>
                </a:solidFill>
                <a:effectLst/>
                <a:latin typeface="Helvetica Neue"/>
              </a:rPr>
              <a:t>depthwise</a:t>
            </a:r>
            <a:r>
              <a:rPr lang="en-US" sz="1400" b="0" i="0">
                <a:solidFill>
                  <a:srgbClr val="555555"/>
                </a:solidFill>
                <a:effectLst/>
                <a:latin typeface="Helvetica Neue"/>
              </a:rPr>
              <a:t> convolution applies the convolution along only one spatial dimension (i.e. channel) while a normal convolution is applied across all spatial dimensions/channels at each step.</a:t>
            </a:r>
          </a:p>
          <a:p>
            <a:pPr algn="just"/>
            <a:r>
              <a:rPr lang="en-IN" sz="1400" b="1">
                <a:solidFill>
                  <a:srgbClr val="555555"/>
                </a:solidFill>
                <a:latin typeface="Helvetica Neue"/>
              </a:rPr>
              <a:t>Note:</a:t>
            </a:r>
            <a:r>
              <a:rPr lang="en-IN" sz="1400">
                <a:solidFill>
                  <a:srgbClr val="555555"/>
                </a:solidFill>
                <a:latin typeface="Helvetica Neue"/>
              </a:rPr>
              <a:t> </a:t>
            </a:r>
            <a:r>
              <a:rPr lang="en-US" sz="1400">
                <a:solidFill>
                  <a:srgbClr val="555555"/>
                </a:solidFill>
                <a:latin typeface="Helvetica Neue"/>
              </a:rPr>
              <a:t>S</a:t>
            </a:r>
            <a:r>
              <a:rPr lang="en-US" sz="1400" b="0" i="0">
                <a:solidFill>
                  <a:srgbClr val="555555"/>
                </a:solidFill>
                <a:effectLst/>
                <a:latin typeface="Helvetica Neue"/>
              </a:rPr>
              <a:t>ince we are applying one convolutional filter for each output channel, the number of output channels is equal to the number of input channels. After applying this </a:t>
            </a:r>
            <a:r>
              <a:rPr lang="en-US" sz="1400" b="0" i="0" err="1">
                <a:solidFill>
                  <a:srgbClr val="555555"/>
                </a:solidFill>
                <a:effectLst/>
                <a:latin typeface="Helvetica Neue"/>
              </a:rPr>
              <a:t>depthwise</a:t>
            </a:r>
            <a:r>
              <a:rPr lang="en-US" sz="1400" b="0" i="0">
                <a:solidFill>
                  <a:srgbClr val="555555"/>
                </a:solidFill>
                <a:effectLst/>
                <a:latin typeface="Helvetica Neue"/>
              </a:rPr>
              <a:t> convolutional layer, we then apply a pointwise convolutional layer. Here the pointwise convolution will not be known as reduce but as expand layer.</a:t>
            </a:r>
            <a:endParaRPr lang="en-US" sz="1600">
              <a:solidFill>
                <a:srgbClr val="555555"/>
              </a:solidFill>
              <a:latin typeface="Helvetica Neue"/>
            </a:endParaRPr>
          </a:p>
        </p:txBody>
      </p:sp>
      <p:pic>
        <p:nvPicPr>
          <p:cNvPr id="10244" name="Picture 4">
            <a:extLst>
              <a:ext uri="{FF2B5EF4-FFF2-40B4-BE49-F238E27FC236}">
                <a16:creationId xmlns:a16="http://schemas.microsoft.com/office/drawing/2014/main" id="{E5CDA03E-9928-C419-618A-F4AC35BC1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597" y="4415219"/>
            <a:ext cx="4456309" cy="127857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12.2 Convolutional Neural Network | Practitioner's Guide to Data Science">
            <a:extLst>
              <a:ext uri="{FF2B5EF4-FFF2-40B4-BE49-F238E27FC236}">
                <a16:creationId xmlns:a16="http://schemas.microsoft.com/office/drawing/2014/main" id="{6E97D32C-8936-E311-1579-692BDAE25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597" y="1985931"/>
            <a:ext cx="4456309" cy="206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11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D30F-D870-5A57-465A-A4548B9013CD}"/>
              </a:ext>
            </a:extLst>
          </p:cNvPr>
          <p:cNvSpPr>
            <a:spLocks noGrp="1"/>
          </p:cNvSpPr>
          <p:nvPr>
            <p:ph type="title"/>
          </p:nvPr>
        </p:nvSpPr>
        <p:spPr/>
        <p:txBody>
          <a:bodyPr>
            <a:normAutofit fontScale="90000"/>
          </a:bodyPr>
          <a:lstStyle/>
          <a:p>
            <a:r>
              <a:rPr lang="en-IN" sz="4000" err="1"/>
              <a:t>MobileNet</a:t>
            </a:r>
            <a:r>
              <a:rPr lang="en-IN" sz="4000"/>
              <a:t> Approach: </a:t>
            </a:r>
            <a:r>
              <a:rPr lang="en-IN" sz="4000" err="1"/>
              <a:t>Depthwise</a:t>
            </a:r>
            <a:r>
              <a:rPr lang="en-IN" sz="4000"/>
              <a:t> Separable Convolution + Pointwise Convolution</a:t>
            </a:r>
          </a:p>
        </p:txBody>
      </p:sp>
      <p:sp>
        <p:nvSpPr>
          <p:cNvPr id="3" name="Content Placeholder 2">
            <a:extLst>
              <a:ext uri="{FF2B5EF4-FFF2-40B4-BE49-F238E27FC236}">
                <a16:creationId xmlns:a16="http://schemas.microsoft.com/office/drawing/2014/main" id="{73341617-32EC-81C3-AF03-6ACD951F29AB}"/>
              </a:ext>
            </a:extLst>
          </p:cNvPr>
          <p:cNvSpPr>
            <a:spLocks noGrp="1"/>
          </p:cNvSpPr>
          <p:nvPr>
            <p:ph idx="1"/>
          </p:nvPr>
        </p:nvSpPr>
        <p:spPr>
          <a:xfrm>
            <a:off x="1097280" y="2108201"/>
            <a:ext cx="4998720" cy="3760891"/>
          </a:xfrm>
        </p:spPr>
        <p:txBody>
          <a:bodyPr>
            <a:normAutofit fontScale="92500" lnSpcReduction="10000"/>
          </a:bodyPr>
          <a:lstStyle/>
          <a:p>
            <a:pPr algn="just"/>
            <a:r>
              <a:rPr lang="en-US" sz="1800" b="0" i="0">
                <a:solidFill>
                  <a:srgbClr val="555555"/>
                </a:solidFill>
                <a:effectLst/>
                <a:latin typeface="Helvetica Neue"/>
              </a:rPr>
              <a:t>Suppose we have a RGB image of size 224x224x3</a:t>
            </a:r>
            <a:r>
              <a:rPr lang="en-US" sz="1800">
                <a:solidFill>
                  <a:srgbClr val="555555"/>
                </a:solidFill>
                <a:latin typeface="Helvetica Neue"/>
              </a:rPr>
              <a:t>. You want to apply the convolutional layer with 3x3 size kernel with 64 total kernels</a:t>
            </a:r>
          </a:p>
          <a:p>
            <a:pPr marL="342900" indent="-342900" algn="just">
              <a:buFont typeface="+mj-lt"/>
              <a:buAutoNum type="arabicPeriod"/>
            </a:pPr>
            <a:r>
              <a:rPr lang="en-US" sz="1800">
                <a:solidFill>
                  <a:srgbClr val="555555"/>
                </a:solidFill>
                <a:latin typeface="Helvetica Neue"/>
              </a:rPr>
              <a:t>3x3x3x64+64=1792 parameters (if directly 64 3x3 kernels are applied)</a:t>
            </a:r>
          </a:p>
          <a:p>
            <a:pPr marL="342900" indent="-342900" algn="just">
              <a:buFont typeface="+mj-lt"/>
              <a:buAutoNum type="arabicPeriod"/>
            </a:pPr>
            <a:r>
              <a:rPr lang="en-US" sz="1800">
                <a:solidFill>
                  <a:srgbClr val="555555"/>
                </a:solidFill>
                <a:latin typeface="Helvetica Neue"/>
              </a:rPr>
              <a:t>DSC+ PWC</a:t>
            </a:r>
          </a:p>
          <a:p>
            <a:pPr marL="635508" lvl="1" indent="-342900" algn="just">
              <a:buFont typeface="+mj-lt"/>
              <a:buAutoNum type="arabicPeriod"/>
            </a:pPr>
            <a:r>
              <a:rPr lang="en-US" sz="1600">
                <a:solidFill>
                  <a:srgbClr val="555555"/>
                </a:solidFill>
                <a:latin typeface="Helvetica Neue"/>
              </a:rPr>
              <a:t>3x3x1x3+3 = 30 params (DSC)</a:t>
            </a:r>
          </a:p>
          <a:p>
            <a:pPr marL="635508" lvl="1" indent="-342900" algn="just">
              <a:buFont typeface="+mj-lt"/>
              <a:buAutoNum type="arabicPeriod"/>
            </a:pPr>
            <a:r>
              <a:rPr lang="en-US" sz="1600">
                <a:solidFill>
                  <a:srgbClr val="555555"/>
                </a:solidFill>
                <a:latin typeface="Helvetica Neue"/>
              </a:rPr>
              <a:t>1x1x3x64+64 = 256 params (PWC)</a:t>
            </a:r>
          </a:p>
          <a:p>
            <a:pPr marL="342900" indent="-342900" algn="just">
              <a:buFont typeface="+mj-lt"/>
              <a:buAutoNum type="arabicPeriod"/>
            </a:pPr>
            <a:r>
              <a:rPr lang="en-US" sz="1800">
                <a:solidFill>
                  <a:srgbClr val="555555"/>
                </a:solidFill>
                <a:latin typeface="Helvetica Neue"/>
              </a:rPr>
              <a:t>30 + 256 = 286 parameters</a:t>
            </a:r>
            <a:endParaRPr lang="en-US" sz="2000">
              <a:solidFill>
                <a:srgbClr val="555555"/>
              </a:solidFill>
              <a:latin typeface="Helvetica Neue"/>
            </a:endParaRPr>
          </a:p>
          <a:p>
            <a:pPr marL="0" indent="0" algn="just">
              <a:buNone/>
            </a:pPr>
            <a:r>
              <a:rPr lang="en-US" sz="1800" b="1">
                <a:solidFill>
                  <a:srgbClr val="555555"/>
                </a:solidFill>
                <a:latin typeface="Helvetica Neue"/>
              </a:rPr>
              <a:t>Same operation performed with significantly lesser number of parameters !</a:t>
            </a:r>
          </a:p>
          <a:p>
            <a:pPr marL="342900" indent="-342900" algn="just">
              <a:buFont typeface="+mj-lt"/>
              <a:buAutoNum type="arabicPeriod"/>
            </a:pPr>
            <a:endParaRPr lang="en-US" sz="1800" b="0" i="0">
              <a:solidFill>
                <a:srgbClr val="555555"/>
              </a:solidFill>
              <a:effectLst/>
              <a:latin typeface="Helvetica Neue"/>
            </a:endParaRPr>
          </a:p>
        </p:txBody>
      </p:sp>
      <p:pic>
        <p:nvPicPr>
          <p:cNvPr id="10244" name="Picture 4">
            <a:extLst>
              <a:ext uri="{FF2B5EF4-FFF2-40B4-BE49-F238E27FC236}">
                <a16:creationId xmlns:a16="http://schemas.microsoft.com/office/drawing/2014/main" id="{E5CDA03E-9928-C419-618A-F4AC35BC1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890" y="2294188"/>
            <a:ext cx="4456309" cy="12785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5C3B1B2-F2E1-966E-F0FB-E49951F06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890" y="3988646"/>
            <a:ext cx="4456309" cy="1131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24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FB777-09D7-BE2F-0718-E9B28258A97E}"/>
              </a:ext>
            </a:extLst>
          </p:cNvPr>
          <p:cNvSpPr>
            <a:spLocks noGrp="1"/>
          </p:cNvSpPr>
          <p:nvPr>
            <p:ph type="title"/>
          </p:nvPr>
        </p:nvSpPr>
        <p:spPr/>
        <p:txBody>
          <a:bodyPr>
            <a:normAutofit/>
          </a:bodyPr>
          <a:lstStyle/>
          <a:p>
            <a:r>
              <a:rPr lang="en-IN" sz="5400"/>
              <a:t>Advanced CNN Architectures</a:t>
            </a:r>
          </a:p>
        </p:txBody>
      </p:sp>
      <p:sp>
        <p:nvSpPr>
          <p:cNvPr id="5" name="Text Placeholder 4">
            <a:extLst>
              <a:ext uri="{FF2B5EF4-FFF2-40B4-BE49-F238E27FC236}">
                <a16:creationId xmlns:a16="http://schemas.microsoft.com/office/drawing/2014/main" id="{A51DFB71-08A2-F2F3-76A8-FF3597D78543}"/>
              </a:ext>
            </a:extLst>
          </p:cNvPr>
          <p:cNvSpPr>
            <a:spLocks noGrp="1"/>
          </p:cNvSpPr>
          <p:nvPr>
            <p:ph type="body" idx="1"/>
          </p:nvPr>
        </p:nvSpPr>
        <p:spPr/>
        <p:txBody>
          <a:bodyPr/>
          <a:lstStyle/>
          <a:p>
            <a:r>
              <a:rPr lang="en-IN"/>
              <a:t>An intuition to build your own models and leverage the pretrained model</a:t>
            </a:r>
          </a:p>
        </p:txBody>
      </p:sp>
    </p:spTree>
    <p:extLst>
      <p:ext uri="{BB962C8B-B14F-4D97-AF65-F5344CB8AC3E}">
        <p14:creationId xmlns:p14="http://schemas.microsoft.com/office/powerpoint/2010/main" val="3109339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7692-5DF0-5581-FE2D-B9479B0DE07C}"/>
              </a:ext>
            </a:extLst>
          </p:cNvPr>
          <p:cNvSpPr>
            <a:spLocks noGrp="1"/>
          </p:cNvSpPr>
          <p:nvPr>
            <p:ph type="title"/>
          </p:nvPr>
        </p:nvSpPr>
        <p:spPr>
          <a:xfrm>
            <a:off x="1097280" y="258323"/>
            <a:ext cx="10058400" cy="1450757"/>
          </a:xfrm>
        </p:spPr>
        <p:txBody>
          <a:bodyPr/>
          <a:lstStyle/>
          <a:p>
            <a:r>
              <a:rPr lang="en-IN" err="1"/>
              <a:t>MobileNet</a:t>
            </a:r>
            <a:r>
              <a:rPr lang="en-IN"/>
              <a:t> Architecture</a:t>
            </a:r>
          </a:p>
        </p:txBody>
      </p:sp>
      <p:pic>
        <p:nvPicPr>
          <p:cNvPr id="6" name="Picture 5">
            <a:extLst>
              <a:ext uri="{FF2B5EF4-FFF2-40B4-BE49-F238E27FC236}">
                <a16:creationId xmlns:a16="http://schemas.microsoft.com/office/drawing/2014/main" id="{E8C05E79-F7F4-26DC-A707-F7D8EB0EDFD0}"/>
              </a:ext>
            </a:extLst>
          </p:cNvPr>
          <p:cNvPicPr>
            <a:picLocks noChangeAspect="1"/>
          </p:cNvPicPr>
          <p:nvPr/>
        </p:nvPicPr>
        <p:blipFill>
          <a:blip r:embed="rId2"/>
          <a:stretch>
            <a:fillRect/>
          </a:stretch>
        </p:blipFill>
        <p:spPr>
          <a:xfrm>
            <a:off x="5203142" y="2036192"/>
            <a:ext cx="3908921" cy="4166159"/>
          </a:xfrm>
          <a:prstGeom prst="rect">
            <a:avLst/>
          </a:prstGeom>
        </p:spPr>
      </p:pic>
      <p:pic>
        <p:nvPicPr>
          <p:cNvPr id="8" name="Picture 7">
            <a:extLst>
              <a:ext uri="{FF2B5EF4-FFF2-40B4-BE49-F238E27FC236}">
                <a16:creationId xmlns:a16="http://schemas.microsoft.com/office/drawing/2014/main" id="{EBE8F893-6CE6-0AD8-99A1-12B345D8D1BD}"/>
              </a:ext>
            </a:extLst>
          </p:cNvPr>
          <p:cNvPicPr>
            <a:picLocks noChangeAspect="1"/>
          </p:cNvPicPr>
          <p:nvPr/>
        </p:nvPicPr>
        <p:blipFill>
          <a:blip r:embed="rId3"/>
          <a:stretch>
            <a:fillRect/>
          </a:stretch>
        </p:blipFill>
        <p:spPr>
          <a:xfrm>
            <a:off x="2985668" y="2156525"/>
            <a:ext cx="1714649" cy="2149026"/>
          </a:xfrm>
          <a:prstGeom prst="rect">
            <a:avLst/>
          </a:prstGeom>
        </p:spPr>
      </p:pic>
      <p:sp>
        <p:nvSpPr>
          <p:cNvPr id="9" name="TextBox 8">
            <a:extLst>
              <a:ext uri="{FF2B5EF4-FFF2-40B4-BE49-F238E27FC236}">
                <a16:creationId xmlns:a16="http://schemas.microsoft.com/office/drawing/2014/main" id="{EAEFF6A1-27B8-A37C-3B91-48FAEB40822A}"/>
              </a:ext>
            </a:extLst>
          </p:cNvPr>
          <p:cNvSpPr txBox="1"/>
          <p:nvPr/>
        </p:nvSpPr>
        <p:spPr>
          <a:xfrm>
            <a:off x="2605738" y="4449338"/>
            <a:ext cx="2474508" cy="1384995"/>
          </a:xfrm>
          <a:prstGeom prst="rect">
            <a:avLst/>
          </a:prstGeom>
          <a:noFill/>
        </p:spPr>
        <p:txBody>
          <a:bodyPr wrap="square" rtlCol="0">
            <a:spAutoFit/>
          </a:bodyPr>
          <a:lstStyle/>
          <a:p>
            <a:pPr algn="just"/>
            <a:r>
              <a:rPr lang="en-IN" sz="1400" b="1"/>
              <a:t>Note:</a:t>
            </a:r>
            <a:r>
              <a:rPr lang="en-IN" sz="1400"/>
              <a:t> </a:t>
            </a:r>
            <a:r>
              <a:rPr lang="en-IN" sz="1400" err="1"/>
              <a:t>MobileNet</a:t>
            </a:r>
            <a:r>
              <a:rPr lang="en-IN" sz="1400"/>
              <a:t> does not use pooling either. It uses strides of 2 for </a:t>
            </a:r>
            <a:r>
              <a:rPr lang="en-IN" sz="1400" err="1"/>
              <a:t>downsampling</a:t>
            </a:r>
            <a:r>
              <a:rPr lang="en-IN" sz="1400"/>
              <a:t> width and height. This has been the case for most of the modern architectures</a:t>
            </a:r>
          </a:p>
        </p:txBody>
      </p:sp>
    </p:spTree>
    <p:extLst>
      <p:ext uri="{BB962C8B-B14F-4D97-AF65-F5344CB8AC3E}">
        <p14:creationId xmlns:p14="http://schemas.microsoft.com/office/powerpoint/2010/main" val="3827925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D6E-A260-9679-3532-5806959CC18B}"/>
              </a:ext>
            </a:extLst>
          </p:cNvPr>
          <p:cNvSpPr>
            <a:spLocks noGrp="1"/>
          </p:cNvSpPr>
          <p:nvPr>
            <p:ph type="title"/>
          </p:nvPr>
        </p:nvSpPr>
        <p:spPr/>
        <p:txBody>
          <a:bodyPr>
            <a:normAutofit/>
          </a:bodyPr>
          <a:lstStyle/>
          <a:p>
            <a:r>
              <a:rPr lang="en-IN" sz="4000" err="1"/>
              <a:t>MobileNet’s</a:t>
            </a:r>
            <a:r>
              <a:rPr lang="en-IN" sz="4000"/>
              <a:t> Two Model Lightening Hyperparameters</a:t>
            </a:r>
          </a:p>
        </p:txBody>
      </p:sp>
      <p:sp>
        <p:nvSpPr>
          <p:cNvPr id="3" name="Content Placeholder 2">
            <a:extLst>
              <a:ext uri="{FF2B5EF4-FFF2-40B4-BE49-F238E27FC236}">
                <a16:creationId xmlns:a16="http://schemas.microsoft.com/office/drawing/2014/main" id="{6D0CF467-5C40-05A0-FCCD-1E886E33F8DF}"/>
              </a:ext>
            </a:extLst>
          </p:cNvPr>
          <p:cNvSpPr>
            <a:spLocks noGrp="1"/>
          </p:cNvSpPr>
          <p:nvPr>
            <p:ph idx="1"/>
          </p:nvPr>
        </p:nvSpPr>
        <p:spPr/>
        <p:txBody>
          <a:bodyPr/>
          <a:lstStyle/>
          <a:p>
            <a:pPr marL="457200" indent="-457200">
              <a:buFont typeface="+mj-lt"/>
              <a:buAutoNum type="arabicPeriod"/>
            </a:pPr>
            <a:r>
              <a:rPr lang="en-IN" b="1"/>
              <a:t>Width Multiplier:</a:t>
            </a:r>
            <a:r>
              <a:rPr lang="en-IN"/>
              <a:t> </a:t>
            </a:r>
            <a:r>
              <a:rPr lang="en-US"/>
              <a:t>Although the base </a:t>
            </a:r>
            <a:r>
              <a:rPr lang="en-US" err="1"/>
              <a:t>MobileNet</a:t>
            </a:r>
            <a:r>
              <a:rPr lang="en-US"/>
              <a:t> architecture is already small and low latency, many times a specific use case or application may require the model to be smaller and faster.</a:t>
            </a:r>
          </a:p>
          <a:p>
            <a:pPr marL="749808" lvl="1" indent="-457200"/>
            <a:r>
              <a:rPr lang="en-US"/>
              <a:t>The role of the width multiplier α is to thin a network uniformly at each layer.</a:t>
            </a:r>
          </a:p>
          <a:p>
            <a:pPr marL="749808" lvl="1" indent="-457200"/>
            <a:r>
              <a:rPr lang="en-US"/>
              <a:t>For a given layer and width multiplier α, the number of input channels M becomes αM and the number of output channels N becomes αN. </a:t>
            </a:r>
            <a:r>
              <a:rPr lang="en-IN"/>
              <a:t>The value of </a:t>
            </a:r>
            <a:r>
              <a:rPr lang="en-US"/>
              <a:t>α</a:t>
            </a:r>
            <a:r>
              <a:rPr lang="en-IN"/>
              <a:t> </a:t>
            </a:r>
            <a:r>
              <a:rPr lang="en-US"/>
              <a:t>is typically between [0,1]</a:t>
            </a:r>
            <a:endParaRPr lang="en-IN"/>
          </a:p>
          <a:p>
            <a:pPr marL="457200" indent="-457200">
              <a:buFont typeface="+mj-lt"/>
              <a:buAutoNum type="arabicPeriod"/>
            </a:pPr>
            <a:r>
              <a:rPr lang="en-US" b="1"/>
              <a:t>Resolution Multiplier: </a:t>
            </a:r>
            <a:r>
              <a:rPr lang="en-IN"/>
              <a:t>A</a:t>
            </a:r>
            <a:r>
              <a:rPr lang="en-IN" b="1"/>
              <a:t> </a:t>
            </a:r>
            <a:r>
              <a:rPr lang="en-IN"/>
              <a:t>resolution multiplier </a:t>
            </a:r>
            <a:r>
              <a:rPr lang="el-GR"/>
              <a:t>ρ</a:t>
            </a:r>
            <a:r>
              <a:rPr lang="en-IN"/>
              <a:t> is used on</a:t>
            </a:r>
            <a:r>
              <a:rPr lang="en-US"/>
              <a:t> the input image and the internal representation of every layer is subsequently reduced by the same multiplier. In practice we implicitly set ρ by setting the input resolution. Value of ρ is typically between [0,1] but as mentioned, in practice the input resolution itself is set typically - 224, 192, 160 or 128</a:t>
            </a:r>
            <a:endParaRPr lang="en-US" b="1"/>
          </a:p>
        </p:txBody>
      </p:sp>
    </p:spTree>
    <p:extLst>
      <p:ext uri="{BB962C8B-B14F-4D97-AF65-F5344CB8AC3E}">
        <p14:creationId xmlns:p14="http://schemas.microsoft.com/office/powerpoint/2010/main" val="1598082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7DDA-997B-D5B9-9377-E83922A60FC1}"/>
              </a:ext>
            </a:extLst>
          </p:cNvPr>
          <p:cNvSpPr>
            <a:spLocks noGrp="1"/>
          </p:cNvSpPr>
          <p:nvPr>
            <p:ph type="title"/>
          </p:nvPr>
        </p:nvSpPr>
        <p:spPr/>
        <p:txBody>
          <a:bodyPr/>
          <a:lstStyle/>
          <a:p>
            <a:r>
              <a:rPr lang="en-IN" err="1"/>
              <a:t>MobileNet</a:t>
            </a:r>
            <a:r>
              <a:rPr lang="en-IN"/>
              <a:t> Summary</a:t>
            </a:r>
          </a:p>
        </p:txBody>
      </p:sp>
      <p:sp>
        <p:nvSpPr>
          <p:cNvPr id="3" name="Content Placeholder 2">
            <a:extLst>
              <a:ext uri="{FF2B5EF4-FFF2-40B4-BE49-F238E27FC236}">
                <a16:creationId xmlns:a16="http://schemas.microsoft.com/office/drawing/2014/main" id="{B1BDFC86-354C-2A02-59F7-102EA7632B03}"/>
              </a:ext>
            </a:extLst>
          </p:cNvPr>
          <p:cNvSpPr>
            <a:spLocks noGrp="1"/>
          </p:cNvSpPr>
          <p:nvPr>
            <p:ph idx="1"/>
          </p:nvPr>
        </p:nvSpPr>
        <p:spPr/>
        <p:txBody>
          <a:bodyPr/>
          <a:lstStyle/>
          <a:p>
            <a:r>
              <a:rPr lang="en-IN" err="1"/>
              <a:t>Mobilenet</a:t>
            </a:r>
            <a:r>
              <a:rPr lang="en-IN"/>
              <a:t> makes use of special type of convolution combined with pointwise convolution</a:t>
            </a:r>
          </a:p>
          <a:p>
            <a:pPr marL="457200" indent="-457200">
              <a:buFont typeface="+mj-lt"/>
              <a:buAutoNum type="arabicPeriod"/>
            </a:pPr>
            <a:r>
              <a:rPr lang="en-IN" err="1"/>
              <a:t>Depthwise</a:t>
            </a:r>
            <a:r>
              <a:rPr lang="en-IN"/>
              <a:t> Separable Convolutions used along with Pointwise Convolutions to reduce the number of parameters as well as computations</a:t>
            </a:r>
          </a:p>
          <a:p>
            <a:pPr marL="457200" indent="-457200">
              <a:buFont typeface="+mj-lt"/>
              <a:buAutoNum type="arabicPeriod"/>
            </a:pPr>
            <a:r>
              <a:rPr lang="en-IN"/>
              <a:t>Width Multiplier and Resolution Multiplier hyperparameters used for further making the model more light weight</a:t>
            </a:r>
          </a:p>
        </p:txBody>
      </p:sp>
    </p:spTree>
    <p:extLst>
      <p:ext uri="{BB962C8B-B14F-4D97-AF65-F5344CB8AC3E}">
        <p14:creationId xmlns:p14="http://schemas.microsoft.com/office/powerpoint/2010/main" val="2609524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0D19-459A-4B90-9A97-69DAC0B573F6}"/>
              </a:ext>
            </a:extLst>
          </p:cNvPr>
          <p:cNvSpPr>
            <a:spLocks noGrp="1"/>
          </p:cNvSpPr>
          <p:nvPr>
            <p:ph type="title"/>
          </p:nvPr>
        </p:nvSpPr>
        <p:spPr/>
        <p:txBody>
          <a:bodyPr/>
          <a:lstStyle/>
          <a:p>
            <a:r>
              <a:rPr lang="en-IN" err="1"/>
              <a:t>EfficientNet</a:t>
            </a:r>
            <a:endParaRPr lang="en-IN"/>
          </a:p>
        </p:txBody>
      </p:sp>
      <p:sp>
        <p:nvSpPr>
          <p:cNvPr id="3" name="Content Placeholder 2">
            <a:extLst>
              <a:ext uri="{FF2B5EF4-FFF2-40B4-BE49-F238E27FC236}">
                <a16:creationId xmlns:a16="http://schemas.microsoft.com/office/drawing/2014/main" id="{2327A688-284A-B1A4-0390-A1DA395EFC9D}"/>
              </a:ext>
            </a:extLst>
          </p:cNvPr>
          <p:cNvSpPr>
            <a:spLocks noGrp="1"/>
          </p:cNvSpPr>
          <p:nvPr>
            <p:ph idx="1"/>
          </p:nvPr>
        </p:nvSpPr>
        <p:spPr/>
        <p:txBody>
          <a:bodyPr/>
          <a:lstStyle/>
          <a:p>
            <a:r>
              <a:rPr lang="en-IN"/>
              <a:t>To be covered in the next class with Visual Embeddings and Face Recognition</a:t>
            </a:r>
          </a:p>
        </p:txBody>
      </p:sp>
    </p:spTree>
    <p:extLst>
      <p:ext uri="{BB962C8B-B14F-4D97-AF65-F5344CB8AC3E}">
        <p14:creationId xmlns:p14="http://schemas.microsoft.com/office/powerpoint/2010/main" val="1017030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86DE-EDDB-B0D9-E5CE-F021AE1867E7}"/>
              </a:ext>
            </a:extLst>
          </p:cNvPr>
          <p:cNvSpPr>
            <a:spLocks noGrp="1"/>
          </p:cNvSpPr>
          <p:nvPr>
            <p:ph type="title"/>
          </p:nvPr>
        </p:nvSpPr>
        <p:spPr/>
        <p:txBody>
          <a:bodyPr/>
          <a:lstStyle/>
          <a:p>
            <a:r>
              <a:rPr lang="en-IN"/>
              <a:t>What do CNNs see ?</a:t>
            </a:r>
          </a:p>
        </p:txBody>
      </p:sp>
      <p:sp>
        <p:nvSpPr>
          <p:cNvPr id="3" name="Content Placeholder 2">
            <a:extLst>
              <a:ext uri="{FF2B5EF4-FFF2-40B4-BE49-F238E27FC236}">
                <a16:creationId xmlns:a16="http://schemas.microsoft.com/office/drawing/2014/main" id="{45BEBF41-94CA-10B4-4144-CE0FDBF15AEA}"/>
              </a:ext>
            </a:extLst>
          </p:cNvPr>
          <p:cNvSpPr>
            <a:spLocks noGrp="1"/>
          </p:cNvSpPr>
          <p:nvPr>
            <p:ph idx="1"/>
          </p:nvPr>
        </p:nvSpPr>
        <p:spPr/>
        <p:txBody>
          <a:bodyPr/>
          <a:lstStyle/>
          <a:p>
            <a:pPr marL="457200" indent="-457200">
              <a:buFont typeface="+mj-lt"/>
              <a:buAutoNum type="arabicPeriod"/>
            </a:pPr>
            <a:r>
              <a:rPr lang="en-IN"/>
              <a:t>Class Activation Maps – Naïve and Restricted Approach</a:t>
            </a:r>
          </a:p>
          <a:p>
            <a:pPr marL="457200" indent="-457200">
              <a:buFont typeface="+mj-lt"/>
              <a:buAutoNum type="arabicPeriod"/>
            </a:pPr>
            <a:r>
              <a:rPr lang="en-IN"/>
              <a:t>Gradient Class Activation Maps (Grad-CAM) – Appropriate for all kinds of tasks</a:t>
            </a:r>
          </a:p>
          <a:p>
            <a:pPr marL="749808" lvl="1" indent="-457200"/>
            <a:r>
              <a:rPr lang="en-IN"/>
              <a:t>Image Classification</a:t>
            </a:r>
          </a:p>
          <a:p>
            <a:pPr marL="749808" lvl="1" indent="-457200"/>
            <a:r>
              <a:rPr lang="en-IN"/>
              <a:t>Image Captioning</a:t>
            </a:r>
          </a:p>
          <a:p>
            <a:pPr marL="749808" lvl="1" indent="-457200"/>
            <a:r>
              <a:rPr lang="en-IN"/>
              <a:t>Visual </a:t>
            </a:r>
            <a:r>
              <a:rPr lang="en-IN" err="1"/>
              <a:t>QnA</a:t>
            </a:r>
            <a:endParaRPr lang="en-IN"/>
          </a:p>
          <a:p>
            <a:pPr marL="749808" lvl="1" indent="-457200"/>
            <a:r>
              <a:rPr lang="en-IN"/>
              <a:t>Image Segmentation</a:t>
            </a:r>
          </a:p>
        </p:txBody>
      </p:sp>
    </p:spTree>
    <p:extLst>
      <p:ext uri="{BB962C8B-B14F-4D97-AF65-F5344CB8AC3E}">
        <p14:creationId xmlns:p14="http://schemas.microsoft.com/office/powerpoint/2010/main" val="1973074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A31A-9C1B-E583-20C1-0B987516EB79}"/>
              </a:ext>
            </a:extLst>
          </p:cNvPr>
          <p:cNvSpPr>
            <a:spLocks noGrp="1"/>
          </p:cNvSpPr>
          <p:nvPr>
            <p:ph type="title"/>
          </p:nvPr>
        </p:nvSpPr>
        <p:spPr/>
        <p:txBody>
          <a:bodyPr/>
          <a:lstStyle/>
          <a:p>
            <a:r>
              <a:rPr lang="en-IN"/>
              <a:t>Class Activation Maps</a:t>
            </a:r>
          </a:p>
        </p:txBody>
      </p:sp>
      <p:sp>
        <p:nvSpPr>
          <p:cNvPr id="3" name="Content Placeholder 2">
            <a:extLst>
              <a:ext uri="{FF2B5EF4-FFF2-40B4-BE49-F238E27FC236}">
                <a16:creationId xmlns:a16="http://schemas.microsoft.com/office/drawing/2014/main" id="{264581F7-EBDC-1810-F962-D3FE36148711}"/>
              </a:ext>
            </a:extLst>
          </p:cNvPr>
          <p:cNvSpPr>
            <a:spLocks noGrp="1"/>
          </p:cNvSpPr>
          <p:nvPr>
            <p:ph idx="1"/>
          </p:nvPr>
        </p:nvSpPr>
        <p:spPr>
          <a:xfrm>
            <a:off x="1097280" y="2108201"/>
            <a:ext cx="4514626" cy="3760891"/>
          </a:xfrm>
        </p:spPr>
        <p:txBody>
          <a:bodyPr/>
          <a:lstStyle/>
          <a:p>
            <a:pPr algn="just"/>
            <a:r>
              <a:rPr lang="en-IN"/>
              <a:t>Similar to how you find importance of input features by looking at weights </a:t>
            </a:r>
          </a:p>
          <a:p>
            <a:pPr algn="just"/>
            <a:r>
              <a:rPr lang="en-IN"/>
              <a:t>Weights associated with each Average value of its respective feature map is taken and projected on the image to get its importance</a:t>
            </a:r>
          </a:p>
          <a:p>
            <a:pPr algn="just"/>
            <a:r>
              <a:rPr lang="en-IN" b="1"/>
              <a:t>Disadvantage:</a:t>
            </a:r>
            <a:r>
              <a:rPr lang="en-IN"/>
              <a:t> What if you have fully connected layers instead of directly having a </a:t>
            </a:r>
            <a:r>
              <a:rPr lang="en-IN" err="1"/>
              <a:t>softmax</a:t>
            </a:r>
            <a:r>
              <a:rPr lang="en-IN"/>
              <a:t>/sigmoid layer after global average pooling </a:t>
            </a:r>
          </a:p>
        </p:txBody>
      </p:sp>
      <p:pic>
        <p:nvPicPr>
          <p:cNvPr id="13318" name="Picture 6" descr="Class Activation Mapping. A powerful method for object detection… | by  Patrick Brus | Towards Data Science">
            <a:extLst>
              <a:ext uri="{FF2B5EF4-FFF2-40B4-BE49-F238E27FC236}">
                <a16:creationId xmlns:a16="http://schemas.microsoft.com/office/drawing/2014/main" id="{3FB6B375-EEAE-B8B2-7B39-DBECA55AD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13264"/>
            <a:ext cx="5579129" cy="275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396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FB30-8E1A-F751-CD7E-67D6D6AFE91A}"/>
              </a:ext>
            </a:extLst>
          </p:cNvPr>
          <p:cNvSpPr>
            <a:spLocks noGrp="1"/>
          </p:cNvSpPr>
          <p:nvPr>
            <p:ph type="title"/>
          </p:nvPr>
        </p:nvSpPr>
        <p:spPr/>
        <p:txBody>
          <a:bodyPr/>
          <a:lstStyle/>
          <a:p>
            <a:r>
              <a:rPr lang="en-IN"/>
              <a:t>Grad-CAMs</a:t>
            </a:r>
          </a:p>
        </p:txBody>
      </p:sp>
      <p:pic>
        <p:nvPicPr>
          <p:cNvPr id="4" name="Picture 2" descr="Understand your Algorithm with Grad-CAM | by Daniel Reiff | Towards Data  Science">
            <a:extLst>
              <a:ext uri="{FF2B5EF4-FFF2-40B4-BE49-F238E27FC236}">
                <a16:creationId xmlns:a16="http://schemas.microsoft.com/office/drawing/2014/main" id="{4BA21A3B-36B3-4B79-910C-031790062D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242743"/>
            <a:ext cx="10058400" cy="349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16A-62AC-4376-4953-0C713E0A68B9}"/>
              </a:ext>
            </a:extLst>
          </p:cNvPr>
          <p:cNvSpPr>
            <a:spLocks noGrp="1"/>
          </p:cNvSpPr>
          <p:nvPr>
            <p:ph type="title"/>
          </p:nvPr>
        </p:nvSpPr>
        <p:spPr/>
        <p:txBody>
          <a:bodyPr>
            <a:normAutofit/>
          </a:bodyPr>
          <a:lstStyle/>
          <a:p>
            <a:r>
              <a:rPr lang="en-IN" sz="4000"/>
              <a:t>Grad-CAMs: Binary Image Classification</a:t>
            </a:r>
          </a:p>
        </p:txBody>
      </p:sp>
      <p:sp>
        <p:nvSpPr>
          <p:cNvPr id="3" name="Content Placeholder 2">
            <a:extLst>
              <a:ext uri="{FF2B5EF4-FFF2-40B4-BE49-F238E27FC236}">
                <a16:creationId xmlns:a16="http://schemas.microsoft.com/office/drawing/2014/main" id="{12DDE5AF-50E5-6D2A-081F-580896BEB54E}"/>
              </a:ext>
            </a:extLst>
          </p:cNvPr>
          <p:cNvSpPr>
            <a:spLocks noGrp="1"/>
          </p:cNvSpPr>
          <p:nvPr>
            <p:ph idx="1"/>
          </p:nvPr>
        </p:nvSpPr>
        <p:spPr/>
        <p:txBody>
          <a:bodyPr>
            <a:normAutofit fontScale="62500" lnSpcReduction="20000"/>
          </a:bodyPr>
          <a:lstStyle/>
          <a:p>
            <a:pPr marL="457200" indent="-457200">
              <a:buFont typeface="+mj-lt"/>
              <a:buAutoNum type="arabicPeriod"/>
            </a:pPr>
            <a:r>
              <a:rPr lang="en-IN"/>
              <a:t>Create a custom model in and deep learning framework </a:t>
            </a:r>
            <a:r>
              <a:rPr lang="en-IN" err="1"/>
              <a:t>tf.keras</a:t>
            </a:r>
            <a:r>
              <a:rPr lang="en-IN"/>
              <a:t> where</a:t>
            </a:r>
          </a:p>
          <a:p>
            <a:pPr marL="749808" lvl="1" indent="-457200">
              <a:buFont typeface="+mj-lt"/>
              <a:buAutoNum type="arabicPeriod"/>
            </a:pPr>
            <a:r>
              <a:rPr lang="en-IN"/>
              <a:t>Input: image</a:t>
            </a:r>
          </a:p>
          <a:p>
            <a:pPr marL="749808" lvl="1" indent="-457200">
              <a:buFont typeface="+mj-lt"/>
              <a:buAutoNum type="arabicPeriod"/>
            </a:pPr>
            <a:r>
              <a:rPr lang="en-IN"/>
              <a:t>Output: Gives last Convolution Output and Classification Probability score</a:t>
            </a:r>
          </a:p>
          <a:p>
            <a:pPr marL="457200" indent="-457200">
              <a:buFont typeface="+mj-lt"/>
              <a:buAutoNum type="arabicPeriod"/>
            </a:pPr>
            <a:r>
              <a:rPr lang="en-IN"/>
              <a:t>Get the Classification probability score: Sigmoid activation value</a:t>
            </a:r>
          </a:p>
          <a:p>
            <a:pPr marL="457200" indent="-457200">
              <a:buFont typeface="+mj-lt"/>
              <a:buAutoNum type="arabicPeriod"/>
            </a:pPr>
            <a:r>
              <a:rPr lang="en-IN"/>
              <a:t>Calculate the gradient of this classification activation value </a:t>
            </a:r>
            <a:r>
              <a:rPr lang="en-IN" err="1"/>
              <a:t>wrt</a:t>
            </a:r>
            <a:r>
              <a:rPr lang="en-IN"/>
              <a:t> to the last Convolution Output</a:t>
            </a:r>
          </a:p>
          <a:p>
            <a:pPr marL="457200" indent="-457200">
              <a:buFont typeface="+mj-lt"/>
              <a:buAutoNum type="arabicPeriod"/>
            </a:pPr>
            <a:r>
              <a:rPr lang="en-IN"/>
              <a:t>If class probability score/sigmoid activation &gt;= 0.5</a:t>
            </a:r>
          </a:p>
          <a:p>
            <a:pPr marL="749808" lvl="1" indent="-457200">
              <a:buFont typeface="+mj-lt"/>
              <a:buAutoNum type="arabicPeriod"/>
            </a:pPr>
            <a:r>
              <a:rPr lang="en-IN"/>
              <a:t>Take the average of gradient matrix</a:t>
            </a:r>
          </a:p>
          <a:p>
            <a:pPr marL="749808" lvl="1" indent="-457200">
              <a:buFont typeface="+mj-lt"/>
              <a:buAutoNum type="arabicPeriod"/>
            </a:pPr>
            <a:r>
              <a:rPr lang="en-IN"/>
              <a:t>Else if its &lt; 0.5 put a negative sign on the gradient matrix and then take its average</a:t>
            </a:r>
          </a:p>
          <a:p>
            <a:pPr marL="457200" indent="-457200">
              <a:buFont typeface="+mj-lt"/>
              <a:buAutoNum type="arabicPeriod"/>
            </a:pPr>
            <a:r>
              <a:rPr lang="en-IN"/>
              <a:t>Project this averaged gradient on the last convolutional feature map to form a image importance gradient heatmap</a:t>
            </a:r>
          </a:p>
          <a:p>
            <a:pPr marL="457200" indent="-457200">
              <a:buFont typeface="+mj-lt"/>
              <a:buAutoNum type="arabicPeriod"/>
            </a:pPr>
            <a:r>
              <a:rPr lang="en-IN"/>
              <a:t>We only want the positive impact of this gradient heatmap</a:t>
            </a:r>
          </a:p>
          <a:p>
            <a:pPr marL="749808" lvl="1" indent="-457200">
              <a:buFont typeface="+mj-lt"/>
              <a:buAutoNum type="arabicPeriod"/>
            </a:pPr>
            <a:r>
              <a:rPr lang="en-IN"/>
              <a:t>Pass the gradient heatmap through a </a:t>
            </a:r>
            <a:r>
              <a:rPr lang="en-IN" err="1"/>
              <a:t>relu</a:t>
            </a:r>
            <a:r>
              <a:rPr lang="en-IN"/>
              <a:t> function</a:t>
            </a:r>
          </a:p>
          <a:p>
            <a:pPr marL="749808" lvl="1" indent="-457200">
              <a:buFont typeface="+mj-lt"/>
              <a:buAutoNum type="arabicPeriod"/>
            </a:pPr>
            <a:r>
              <a:rPr lang="en-IN"/>
              <a:t>Normalize the gradient heatmap</a:t>
            </a:r>
          </a:p>
          <a:p>
            <a:pPr marL="457200" indent="-457200">
              <a:buFont typeface="+mj-lt"/>
              <a:buAutoNum type="arabicPeriod"/>
            </a:pPr>
            <a:r>
              <a:rPr lang="en-IN"/>
              <a:t>Resize the gradient heatmap and project it on to the image</a:t>
            </a:r>
          </a:p>
          <a:p>
            <a:pPr marL="457200" indent="-457200">
              <a:buFont typeface="+mj-lt"/>
              <a:buAutoNum type="arabicPeriod"/>
            </a:pPr>
            <a:endParaRPr lang="en-IN"/>
          </a:p>
        </p:txBody>
      </p:sp>
      <p:pic>
        <p:nvPicPr>
          <p:cNvPr id="5" name="Picture 4">
            <a:extLst>
              <a:ext uri="{FF2B5EF4-FFF2-40B4-BE49-F238E27FC236}">
                <a16:creationId xmlns:a16="http://schemas.microsoft.com/office/drawing/2014/main" id="{983E26E0-9902-8815-859F-EEDEE1CA6B53}"/>
              </a:ext>
            </a:extLst>
          </p:cNvPr>
          <p:cNvPicPr>
            <a:picLocks noChangeAspect="1"/>
          </p:cNvPicPr>
          <p:nvPr/>
        </p:nvPicPr>
        <p:blipFill rotWithShape="1">
          <a:blip r:embed="rId2">
            <a:extLst>
              <a:ext uri="{28A0092B-C50C-407E-A947-70E740481C1C}">
                <a14:useLocalDpi xmlns:a14="http://schemas.microsoft.com/office/drawing/2010/main" val="0"/>
              </a:ext>
            </a:extLst>
          </a:blip>
          <a:srcRect l="28595" r="25163"/>
          <a:stretch/>
        </p:blipFill>
        <p:spPr>
          <a:xfrm>
            <a:off x="9395014" y="4069976"/>
            <a:ext cx="1461614" cy="2107204"/>
          </a:xfrm>
          <a:prstGeom prst="rect">
            <a:avLst/>
          </a:prstGeom>
        </p:spPr>
      </p:pic>
      <p:pic>
        <p:nvPicPr>
          <p:cNvPr id="7" name="Picture 6">
            <a:extLst>
              <a:ext uri="{FF2B5EF4-FFF2-40B4-BE49-F238E27FC236}">
                <a16:creationId xmlns:a16="http://schemas.microsoft.com/office/drawing/2014/main" id="{8F70E1C2-B364-E3FA-AA76-BECF39984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922" y="2268071"/>
            <a:ext cx="1212363" cy="1616484"/>
          </a:xfrm>
          <a:prstGeom prst="rect">
            <a:avLst/>
          </a:prstGeom>
        </p:spPr>
      </p:pic>
    </p:spTree>
    <p:extLst>
      <p:ext uri="{BB962C8B-B14F-4D97-AF65-F5344CB8AC3E}">
        <p14:creationId xmlns:p14="http://schemas.microsoft.com/office/powerpoint/2010/main" val="4100638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16A-62AC-4376-4953-0C713E0A68B9}"/>
              </a:ext>
            </a:extLst>
          </p:cNvPr>
          <p:cNvSpPr>
            <a:spLocks noGrp="1"/>
          </p:cNvSpPr>
          <p:nvPr>
            <p:ph type="title"/>
          </p:nvPr>
        </p:nvSpPr>
        <p:spPr/>
        <p:txBody>
          <a:bodyPr>
            <a:normAutofit/>
          </a:bodyPr>
          <a:lstStyle/>
          <a:p>
            <a:r>
              <a:rPr lang="en-IN" sz="4000"/>
              <a:t>Grad-CAMs: Multiclass Image Classification</a:t>
            </a:r>
          </a:p>
        </p:txBody>
      </p:sp>
      <p:sp>
        <p:nvSpPr>
          <p:cNvPr id="3" name="Content Placeholder 2">
            <a:extLst>
              <a:ext uri="{FF2B5EF4-FFF2-40B4-BE49-F238E27FC236}">
                <a16:creationId xmlns:a16="http://schemas.microsoft.com/office/drawing/2014/main" id="{12DDE5AF-50E5-6D2A-081F-580896BEB54E}"/>
              </a:ext>
            </a:extLst>
          </p:cNvPr>
          <p:cNvSpPr>
            <a:spLocks noGrp="1"/>
          </p:cNvSpPr>
          <p:nvPr>
            <p:ph idx="1"/>
          </p:nvPr>
        </p:nvSpPr>
        <p:spPr/>
        <p:txBody>
          <a:bodyPr>
            <a:normAutofit fontScale="70000" lnSpcReduction="20000"/>
          </a:bodyPr>
          <a:lstStyle/>
          <a:p>
            <a:pPr marL="457200" indent="-457200">
              <a:buFont typeface="+mj-lt"/>
              <a:buAutoNum type="arabicPeriod"/>
            </a:pPr>
            <a:r>
              <a:rPr lang="en-IN"/>
              <a:t>Create a custom model in and deep learning framework </a:t>
            </a:r>
            <a:r>
              <a:rPr lang="en-IN" err="1"/>
              <a:t>tf.keras</a:t>
            </a:r>
            <a:r>
              <a:rPr lang="en-IN"/>
              <a:t> where</a:t>
            </a:r>
          </a:p>
          <a:p>
            <a:pPr marL="749808" lvl="1" indent="-457200">
              <a:buFont typeface="+mj-lt"/>
              <a:buAutoNum type="arabicPeriod"/>
            </a:pPr>
            <a:r>
              <a:rPr lang="en-IN"/>
              <a:t>Input: image</a:t>
            </a:r>
          </a:p>
          <a:p>
            <a:pPr marL="749808" lvl="1" indent="-457200">
              <a:buFont typeface="+mj-lt"/>
              <a:buAutoNum type="arabicPeriod"/>
            </a:pPr>
            <a:r>
              <a:rPr lang="en-IN"/>
              <a:t>Output: Gives last Convolution Output and Classification Probability score</a:t>
            </a:r>
          </a:p>
          <a:p>
            <a:pPr marL="457200" indent="-457200">
              <a:buFont typeface="+mj-lt"/>
              <a:buAutoNum type="arabicPeriod"/>
            </a:pPr>
            <a:r>
              <a:rPr lang="en-IN"/>
              <a:t>Get the Classification probability score: </a:t>
            </a:r>
            <a:r>
              <a:rPr lang="en-IN" err="1"/>
              <a:t>Softmax</a:t>
            </a:r>
            <a:r>
              <a:rPr lang="en-IN"/>
              <a:t> activation value</a:t>
            </a:r>
          </a:p>
          <a:p>
            <a:pPr marL="457200" indent="-457200">
              <a:buFont typeface="+mj-lt"/>
              <a:buAutoNum type="arabicPeriod"/>
            </a:pPr>
            <a:r>
              <a:rPr lang="en-IN"/>
              <a:t>Calculate the gradient of this classification activation value </a:t>
            </a:r>
            <a:r>
              <a:rPr lang="en-IN" err="1"/>
              <a:t>wrt</a:t>
            </a:r>
            <a:r>
              <a:rPr lang="en-IN"/>
              <a:t> to the last Convolution Output</a:t>
            </a:r>
          </a:p>
          <a:p>
            <a:pPr marL="457200" indent="-457200">
              <a:buFont typeface="+mj-lt"/>
              <a:buAutoNum type="arabicPeriod"/>
            </a:pPr>
            <a:r>
              <a:rPr lang="en-IN"/>
              <a:t>Get the highest voted class probability/</a:t>
            </a:r>
            <a:r>
              <a:rPr lang="en-IN" err="1"/>
              <a:t>softmax</a:t>
            </a:r>
            <a:r>
              <a:rPr lang="en-IN"/>
              <a:t> activation using max function</a:t>
            </a:r>
          </a:p>
          <a:p>
            <a:pPr marL="749808" lvl="1" indent="-457200">
              <a:buFont typeface="+mj-lt"/>
              <a:buAutoNum type="arabicPeriod"/>
            </a:pPr>
            <a:r>
              <a:rPr lang="en-IN"/>
              <a:t>Take the average of gradient matrix</a:t>
            </a:r>
          </a:p>
          <a:p>
            <a:pPr marL="457200" indent="-457200">
              <a:buFont typeface="+mj-lt"/>
              <a:buAutoNum type="arabicPeriod"/>
            </a:pPr>
            <a:r>
              <a:rPr lang="en-IN"/>
              <a:t>Project this averaged gradient on the last convolutional feature map to form a image importance gradient heatmap</a:t>
            </a:r>
          </a:p>
          <a:p>
            <a:pPr marL="457200" indent="-457200">
              <a:buFont typeface="+mj-lt"/>
              <a:buAutoNum type="arabicPeriod"/>
            </a:pPr>
            <a:r>
              <a:rPr lang="en-IN"/>
              <a:t>We only want the positive impact of this gradient heatmap</a:t>
            </a:r>
          </a:p>
          <a:p>
            <a:pPr marL="749808" lvl="1" indent="-457200">
              <a:buFont typeface="+mj-lt"/>
              <a:buAutoNum type="arabicPeriod"/>
            </a:pPr>
            <a:r>
              <a:rPr lang="en-IN"/>
              <a:t>Pass the gradient heatmap through a </a:t>
            </a:r>
            <a:r>
              <a:rPr lang="en-IN" err="1"/>
              <a:t>relu</a:t>
            </a:r>
            <a:r>
              <a:rPr lang="en-IN"/>
              <a:t> function</a:t>
            </a:r>
          </a:p>
          <a:p>
            <a:pPr marL="749808" lvl="1" indent="-457200">
              <a:buFont typeface="+mj-lt"/>
              <a:buAutoNum type="arabicPeriod"/>
            </a:pPr>
            <a:r>
              <a:rPr lang="en-IN"/>
              <a:t>Normalize the gradient heatmap</a:t>
            </a:r>
          </a:p>
          <a:p>
            <a:pPr marL="457200" indent="-457200">
              <a:buFont typeface="+mj-lt"/>
              <a:buAutoNum type="arabicPeriod"/>
            </a:pPr>
            <a:r>
              <a:rPr lang="en-IN"/>
              <a:t>Resize the gradient heatmap and project it on to the image</a:t>
            </a:r>
          </a:p>
          <a:p>
            <a:pPr marL="457200" indent="-457200">
              <a:buFont typeface="+mj-lt"/>
              <a:buAutoNum type="arabicPeriod"/>
            </a:pPr>
            <a:endParaRPr lang="en-IN"/>
          </a:p>
        </p:txBody>
      </p:sp>
      <p:pic>
        <p:nvPicPr>
          <p:cNvPr id="5" name="Picture 4">
            <a:extLst>
              <a:ext uri="{FF2B5EF4-FFF2-40B4-BE49-F238E27FC236}">
                <a16:creationId xmlns:a16="http://schemas.microsoft.com/office/drawing/2014/main" id="{983E26E0-9902-8815-859F-EEDEE1CA6B53}"/>
              </a:ext>
            </a:extLst>
          </p:cNvPr>
          <p:cNvPicPr>
            <a:picLocks noChangeAspect="1"/>
          </p:cNvPicPr>
          <p:nvPr/>
        </p:nvPicPr>
        <p:blipFill rotWithShape="1">
          <a:blip r:embed="rId2">
            <a:extLst>
              <a:ext uri="{28A0092B-C50C-407E-A947-70E740481C1C}">
                <a14:useLocalDpi xmlns:a14="http://schemas.microsoft.com/office/drawing/2010/main" val="0"/>
              </a:ext>
            </a:extLst>
          </a:blip>
          <a:srcRect l="28595" r="25163"/>
          <a:stretch/>
        </p:blipFill>
        <p:spPr>
          <a:xfrm>
            <a:off x="9843249" y="4067039"/>
            <a:ext cx="1461614" cy="2107204"/>
          </a:xfrm>
          <a:prstGeom prst="rect">
            <a:avLst/>
          </a:prstGeom>
        </p:spPr>
      </p:pic>
      <p:pic>
        <p:nvPicPr>
          <p:cNvPr id="7" name="Picture 6">
            <a:extLst>
              <a:ext uri="{FF2B5EF4-FFF2-40B4-BE49-F238E27FC236}">
                <a16:creationId xmlns:a16="http://schemas.microsoft.com/office/drawing/2014/main" id="{8F70E1C2-B364-E3FA-AA76-BECF39984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7874" y="2265135"/>
            <a:ext cx="1212363" cy="1616484"/>
          </a:xfrm>
          <a:prstGeom prst="rect">
            <a:avLst/>
          </a:prstGeom>
        </p:spPr>
      </p:pic>
    </p:spTree>
    <p:extLst>
      <p:ext uri="{BB962C8B-B14F-4D97-AF65-F5344CB8AC3E}">
        <p14:creationId xmlns:p14="http://schemas.microsoft.com/office/powerpoint/2010/main" val="2857240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EFE55-5F25-941D-2140-AFE9A69F2701}"/>
              </a:ext>
            </a:extLst>
          </p:cNvPr>
          <p:cNvSpPr>
            <a:spLocks noGrp="1"/>
          </p:cNvSpPr>
          <p:nvPr>
            <p:ph type="title"/>
          </p:nvPr>
        </p:nvSpPr>
        <p:spPr/>
        <p:txBody>
          <a:bodyPr/>
          <a:lstStyle/>
          <a:p>
            <a:r>
              <a:rPr lang="en-IN"/>
              <a:t>Miscellaneous</a:t>
            </a:r>
          </a:p>
        </p:txBody>
      </p:sp>
    </p:spTree>
    <p:extLst>
      <p:ext uri="{BB962C8B-B14F-4D97-AF65-F5344CB8AC3E}">
        <p14:creationId xmlns:p14="http://schemas.microsoft.com/office/powerpoint/2010/main" val="282271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87438-93CC-5091-2190-A5B084179CCC}"/>
              </a:ext>
            </a:extLst>
          </p:cNvPr>
          <p:cNvSpPr>
            <a:spLocks noGrp="1"/>
          </p:cNvSpPr>
          <p:nvPr>
            <p:ph type="title"/>
          </p:nvPr>
        </p:nvSpPr>
        <p:spPr/>
        <p:txBody>
          <a:bodyPr/>
          <a:lstStyle/>
          <a:p>
            <a:r>
              <a:rPr lang="en-IN"/>
              <a:t>Google’s thoughts on building CNNs</a:t>
            </a:r>
          </a:p>
        </p:txBody>
      </p:sp>
      <p:pic>
        <p:nvPicPr>
          <p:cNvPr id="3074" name="Picture 2" descr="WE NEED TO GO DEEPER Inception">
            <a:extLst>
              <a:ext uri="{FF2B5EF4-FFF2-40B4-BE49-F238E27FC236}">
                <a16:creationId xmlns:a16="http://schemas.microsoft.com/office/drawing/2014/main" id="{01EFC0DD-E294-CA2F-E7C4-15EDFECA6D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9916" y="2374383"/>
            <a:ext cx="6292168" cy="355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8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DBCA-B587-2B6F-2F36-8084D9DF2A23}"/>
              </a:ext>
            </a:extLst>
          </p:cNvPr>
          <p:cNvSpPr>
            <a:spLocks noGrp="1"/>
          </p:cNvSpPr>
          <p:nvPr>
            <p:ph type="title"/>
          </p:nvPr>
        </p:nvSpPr>
        <p:spPr/>
        <p:txBody>
          <a:bodyPr/>
          <a:lstStyle/>
          <a:p>
            <a:r>
              <a:rPr lang="en-IN"/>
              <a:t>Model </a:t>
            </a:r>
            <a:r>
              <a:rPr lang="en-IN" err="1"/>
              <a:t>Callbacks</a:t>
            </a:r>
            <a:endParaRPr lang="en-IN"/>
          </a:p>
        </p:txBody>
      </p:sp>
      <p:sp>
        <p:nvSpPr>
          <p:cNvPr id="3" name="Content Placeholder 2">
            <a:extLst>
              <a:ext uri="{FF2B5EF4-FFF2-40B4-BE49-F238E27FC236}">
                <a16:creationId xmlns:a16="http://schemas.microsoft.com/office/drawing/2014/main" id="{CDA52392-4946-5ED0-AA4E-F256F285BA7E}"/>
              </a:ext>
            </a:extLst>
          </p:cNvPr>
          <p:cNvSpPr>
            <a:spLocks noGrp="1"/>
          </p:cNvSpPr>
          <p:nvPr>
            <p:ph idx="1"/>
          </p:nvPr>
        </p:nvSpPr>
        <p:spPr/>
        <p:txBody>
          <a:bodyPr/>
          <a:lstStyle/>
          <a:p>
            <a:r>
              <a:rPr lang="en-IN" err="1"/>
              <a:t>EarlyStopping</a:t>
            </a:r>
            <a:endParaRPr lang="en-IN"/>
          </a:p>
          <a:p>
            <a:r>
              <a:rPr lang="en-IN"/>
              <a:t>Checkpointing</a:t>
            </a:r>
          </a:p>
          <a:p>
            <a:r>
              <a:rPr lang="en-IN" err="1"/>
              <a:t>ReduceLROnPlateau</a:t>
            </a:r>
            <a:endParaRPr lang="en-IN"/>
          </a:p>
        </p:txBody>
      </p:sp>
      <p:pic>
        <p:nvPicPr>
          <p:cNvPr id="2050" name="Picture 2" descr="What learning rate should I use?">
            <a:extLst>
              <a:ext uri="{FF2B5EF4-FFF2-40B4-BE49-F238E27FC236}">
                <a16:creationId xmlns:a16="http://schemas.microsoft.com/office/drawing/2014/main" id="{7E0C4E7C-A550-0D5C-C079-FC10527E2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738" y="3657601"/>
            <a:ext cx="3508523" cy="242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89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85BE-7517-8830-6BB8-1F3B4DE165CA}"/>
              </a:ext>
            </a:extLst>
          </p:cNvPr>
          <p:cNvSpPr>
            <a:spLocks noGrp="1"/>
          </p:cNvSpPr>
          <p:nvPr>
            <p:ph type="title"/>
          </p:nvPr>
        </p:nvSpPr>
        <p:spPr/>
        <p:txBody>
          <a:bodyPr/>
          <a:lstStyle/>
          <a:p>
            <a:r>
              <a:rPr lang="en-IN"/>
              <a:t>ROC and AUC</a:t>
            </a:r>
          </a:p>
        </p:txBody>
      </p:sp>
      <p:sp>
        <p:nvSpPr>
          <p:cNvPr id="3" name="Content Placeholder 2">
            <a:extLst>
              <a:ext uri="{FF2B5EF4-FFF2-40B4-BE49-F238E27FC236}">
                <a16:creationId xmlns:a16="http://schemas.microsoft.com/office/drawing/2014/main" id="{C9AA3069-A550-7672-859E-DE4524C314CF}"/>
              </a:ext>
            </a:extLst>
          </p:cNvPr>
          <p:cNvSpPr>
            <a:spLocks noGrp="1"/>
          </p:cNvSpPr>
          <p:nvPr>
            <p:ph idx="1"/>
          </p:nvPr>
        </p:nvSpPr>
        <p:spPr/>
        <p:txBody>
          <a:bodyPr/>
          <a:lstStyle/>
          <a:p>
            <a:r>
              <a:rPr lang="en-IN">
                <a:hlinkClick r:id="rId2"/>
              </a:rPr>
              <a:t>https://towardsdatascience.com/demystifying-roc-curves-df809474529a</a:t>
            </a:r>
            <a:endParaRPr lang="en-IN"/>
          </a:p>
          <a:p>
            <a:r>
              <a:rPr lang="en-IN"/>
              <a:t>https://towardsdatascience.com/understanding-auc-roc-curve-68b2303cc9c5</a:t>
            </a:r>
          </a:p>
        </p:txBody>
      </p:sp>
    </p:spTree>
    <p:extLst>
      <p:ext uri="{BB962C8B-B14F-4D97-AF65-F5344CB8AC3E}">
        <p14:creationId xmlns:p14="http://schemas.microsoft.com/office/powerpoint/2010/main" val="389848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292F-30D2-6363-622F-D203D0076C8B}"/>
              </a:ext>
            </a:extLst>
          </p:cNvPr>
          <p:cNvSpPr>
            <a:spLocks noGrp="1"/>
          </p:cNvSpPr>
          <p:nvPr>
            <p:ph type="title"/>
          </p:nvPr>
        </p:nvSpPr>
        <p:spPr/>
        <p:txBody>
          <a:bodyPr/>
          <a:lstStyle/>
          <a:p>
            <a:r>
              <a:rPr lang="en-IN" err="1"/>
              <a:t>GoogleNet</a:t>
            </a:r>
            <a:r>
              <a:rPr lang="en-IN"/>
              <a:t>/Inception V1</a:t>
            </a:r>
          </a:p>
        </p:txBody>
      </p:sp>
      <p:pic>
        <p:nvPicPr>
          <p:cNvPr id="1026" name="Picture 2" descr="Understanding GoogLeNet Model - CNN Architecture - GeeksforGeeks">
            <a:extLst>
              <a:ext uri="{FF2B5EF4-FFF2-40B4-BE49-F238E27FC236}">
                <a16:creationId xmlns:a16="http://schemas.microsoft.com/office/drawing/2014/main" id="{7FED65B7-C192-7725-5572-E196FE555A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5978" y="2419815"/>
            <a:ext cx="10058400" cy="225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1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4D0-140D-339B-823A-A75535A5C5D6}"/>
              </a:ext>
            </a:extLst>
          </p:cNvPr>
          <p:cNvSpPr>
            <a:spLocks noGrp="1"/>
          </p:cNvSpPr>
          <p:nvPr>
            <p:ph type="title"/>
          </p:nvPr>
        </p:nvSpPr>
        <p:spPr/>
        <p:txBody>
          <a:bodyPr/>
          <a:lstStyle/>
          <a:p>
            <a:r>
              <a:rPr lang="en-IN"/>
              <a:t>Google’s Approach</a:t>
            </a:r>
          </a:p>
        </p:txBody>
      </p:sp>
      <p:sp>
        <p:nvSpPr>
          <p:cNvPr id="3" name="Content Placeholder 2">
            <a:extLst>
              <a:ext uri="{FF2B5EF4-FFF2-40B4-BE49-F238E27FC236}">
                <a16:creationId xmlns:a16="http://schemas.microsoft.com/office/drawing/2014/main" id="{5D8F0140-8E27-6FF2-A630-7F1FD8085532}"/>
              </a:ext>
            </a:extLst>
          </p:cNvPr>
          <p:cNvSpPr>
            <a:spLocks noGrp="1"/>
          </p:cNvSpPr>
          <p:nvPr>
            <p:ph idx="1"/>
          </p:nvPr>
        </p:nvSpPr>
        <p:spPr/>
        <p:txBody>
          <a:bodyPr>
            <a:normAutofit lnSpcReduction="10000"/>
          </a:bodyPr>
          <a:lstStyle/>
          <a:p>
            <a:pPr>
              <a:buFont typeface="Wingdings" panose="05000000000000000000" pitchFamily="2" charset="2"/>
              <a:buChar char="§"/>
            </a:pPr>
            <a:r>
              <a:rPr lang="en-US"/>
              <a:t> </a:t>
            </a:r>
            <a:r>
              <a:rPr lang="en-US" err="1"/>
              <a:t>GoogleNet</a:t>
            </a:r>
            <a:r>
              <a:rPr lang="en-US"/>
              <a:t>/Inception V1 uses a network 22 layers deep (deeper than </a:t>
            </a:r>
            <a:r>
              <a:rPr lang="en-US" err="1"/>
              <a:t>VGGNet</a:t>
            </a:r>
            <a:r>
              <a:rPr lang="en-US"/>
              <a:t>) while reducing the number of parameters by 12 times (from ~138 million to ~13 million) and achieving significantly more accurate results.</a:t>
            </a:r>
          </a:p>
          <a:p>
            <a:pPr>
              <a:buFont typeface="Wingdings" panose="05000000000000000000" pitchFamily="2" charset="2"/>
              <a:buChar char="§"/>
            </a:pPr>
            <a:r>
              <a:rPr lang="en-US"/>
              <a:t> </a:t>
            </a:r>
            <a:r>
              <a:rPr lang="en-US" b="1"/>
              <a:t>The kernel size of the convolutional layer</a:t>
            </a:r>
            <a:r>
              <a:rPr lang="en-US"/>
              <a:t>—We’ve seen in previous architectures that the kernel size varies: 1 × 1, 3 × 3, 5 × 5, and, in some cases, 11 × 11 (as in </a:t>
            </a:r>
            <a:r>
              <a:rPr lang="en-US" err="1"/>
              <a:t>AlexNet</a:t>
            </a:r>
            <a:r>
              <a:rPr lang="en-US"/>
              <a:t>). When designing the convolutional layer, we find ourselves trying to pick and tune the kernel size of each layer that fits our dataset. Recall from chapter 3 that smaller kernels capture finer details of the image, whereas bigger filters will leave out minute details.</a:t>
            </a:r>
          </a:p>
          <a:p>
            <a:pPr>
              <a:buFont typeface="Wingdings" panose="05000000000000000000" pitchFamily="2" charset="2"/>
              <a:buChar char="§"/>
            </a:pPr>
            <a:r>
              <a:rPr lang="en-US"/>
              <a:t> </a:t>
            </a:r>
            <a:r>
              <a:rPr lang="en-US" b="1"/>
              <a:t>When to use the pooling layer</a:t>
            </a:r>
            <a:r>
              <a:rPr lang="en-US"/>
              <a:t>—</a:t>
            </a:r>
            <a:r>
              <a:rPr lang="en-US" err="1"/>
              <a:t>AlexNet</a:t>
            </a:r>
            <a:r>
              <a:rPr lang="en-US"/>
              <a:t> uses pooling layers every one or two convolutional layers to downsize spatial features. </a:t>
            </a:r>
            <a:r>
              <a:rPr lang="en-US" err="1"/>
              <a:t>VGGNet</a:t>
            </a:r>
            <a:r>
              <a:rPr lang="en-US"/>
              <a:t> applies pooling after every two, three, or four convolutional layers as the network gets deeper</a:t>
            </a:r>
            <a:endParaRPr lang="en-IN"/>
          </a:p>
        </p:txBody>
      </p:sp>
    </p:spTree>
    <p:extLst>
      <p:ext uri="{BB962C8B-B14F-4D97-AF65-F5344CB8AC3E}">
        <p14:creationId xmlns:p14="http://schemas.microsoft.com/office/powerpoint/2010/main" val="98597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D5AD-9CA6-155E-7E94-4A5075FC7307}"/>
              </a:ext>
            </a:extLst>
          </p:cNvPr>
          <p:cNvSpPr>
            <a:spLocks noGrp="1"/>
          </p:cNvSpPr>
          <p:nvPr>
            <p:ph type="title"/>
          </p:nvPr>
        </p:nvSpPr>
        <p:spPr/>
        <p:txBody>
          <a:bodyPr/>
          <a:lstStyle/>
          <a:p>
            <a:r>
              <a:rPr lang="en-IN"/>
              <a:t>Google’s Approach</a:t>
            </a:r>
          </a:p>
        </p:txBody>
      </p:sp>
      <p:sp>
        <p:nvSpPr>
          <p:cNvPr id="3" name="Content Placeholder 2">
            <a:extLst>
              <a:ext uri="{FF2B5EF4-FFF2-40B4-BE49-F238E27FC236}">
                <a16:creationId xmlns:a16="http://schemas.microsoft.com/office/drawing/2014/main" id="{D8CE5EBE-D190-B85B-A4CE-0B98D3569CFA}"/>
              </a:ext>
            </a:extLst>
          </p:cNvPr>
          <p:cNvSpPr>
            <a:spLocks noGrp="1"/>
          </p:cNvSpPr>
          <p:nvPr>
            <p:ph idx="1"/>
          </p:nvPr>
        </p:nvSpPr>
        <p:spPr>
          <a:xfrm>
            <a:off x="1097280" y="2108201"/>
            <a:ext cx="5529763" cy="3760891"/>
          </a:xfrm>
        </p:spPr>
        <p:txBody>
          <a:bodyPr/>
          <a:lstStyle/>
          <a:p>
            <a:r>
              <a:rPr lang="en-IN"/>
              <a:t>Configuring the kernel size and positioning the pool layers are decisions that are made by trial and error and experiment</a:t>
            </a:r>
          </a:p>
          <a:p>
            <a:r>
              <a:rPr lang="en-US"/>
              <a:t>Google </a:t>
            </a:r>
            <a:r>
              <a:rPr lang="en-US" err="1"/>
              <a:t>RnD</a:t>
            </a:r>
            <a:r>
              <a:rPr lang="en-US"/>
              <a:t> Team’s idea - </a:t>
            </a:r>
            <a:r>
              <a:rPr lang="en-US" b="1" i="1"/>
              <a:t>“Instead of choosing a desired filter size in a convolutional layer and deciding where to place the pooling layers, let’s apply all of them all together in one block and call it the inception module.” </a:t>
            </a:r>
            <a:endParaRPr lang="en-IN" b="1" i="1"/>
          </a:p>
        </p:txBody>
      </p:sp>
      <p:pic>
        <p:nvPicPr>
          <p:cNvPr id="4098" name="Picture 2" descr="Avengers GIF - Avengers - Discover &amp; Share GIFs">
            <a:extLst>
              <a:ext uri="{FF2B5EF4-FFF2-40B4-BE49-F238E27FC236}">
                <a16:creationId xmlns:a16="http://schemas.microsoft.com/office/drawing/2014/main" id="{37E20C19-C810-2521-C261-09A745D27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840" y="2507628"/>
            <a:ext cx="4343013" cy="291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22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292F-30D2-6363-622F-D203D0076C8B}"/>
              </a:ext>
            </a:extLst>
          </p:cNvPr>
          <p:cNvSpPr>
            <a:spLocks noGrp="1"/>
          </p:cNvSpPr>
          <p:nvPr>
            <p:ph type="title"/>
          </p:nvPr>
        </p:nvSpPr>
        <p:spPr/>
        <p:txBody>
          <a:bodyPr/>
          <a:lstStyle/>
          <a:p>
            <a:r>
              <a:rPr lang="en-IN" err="1"/>
              <a:t>GoogleNet</a:t>
            </a:r>
            <a:r>
              <a:rPr lang="en-IN"/>
              <a:t>/Inception V1</a:t>
            </a:r>
          </a:p>
        </p:txBody>
      </p:sp>
      <p:pic>
        <p:nvPicPr>
          <p:cNvPr id="2050" name="Picture 2" descr="CNN Architectures — LeNet, AlexNet, VGG, GoogLeNet and ResNet | by Prabhu |  Medium">
            <a:extLst>
              <a:ext uri="{FF2B5EF4-FFF2-40B4-BE49-F238E27FC236}">
                <a16:creationId xmlns:a16="http://schemas.microsoft.com/office/drawing/2014/main" id="{48700978-0440-D07B-4B7F-894AD7C98D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0505" y="2108200"/>
            <a:ext cx="6891315"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17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660BF-DD30-55F5-459F-C49EEE8D0939}"/>
              </a:ext>
            </a:extLst>
          </p:cNvPr>
          <p:cNvSpPr>
            <a:spLocks noGrp="1"/>
          </p:cNvSpPr>
          <p:nvPr>
            <p:ph type="title"/>
          </p:nvPr>
        </p:nvSpPr>
        <p:spPr/>
        <p:txBody>
          <a:bodyPr>
            <a:normAutofit/>
          </a:bodyPr>
          <a:lstStyle/>
          <a:p>
            <a:r>
              <a:rPr lang="en-IN" sz="4400"/>
              <a:t>Brainstorming of Inception Module</a:t>
            </a:r>
          </a:p>
        </p:txBody>
      </p:sp>
      <p:sp>
        <p:nvSpPr>
          <p:cNvPr id="3" name="Content Placeholder 2">
            <a:extLst>
              <a:ext uri="{FF2B5EF4-FFF2-40B4-BE49-F238E27FC236}">
                <a16:creationId xmlns:a16="http://schemas.microsoft.com/office/drawing/2014/main" id="{0E945660-7571-6774-F77D-B158766EA280}"/>
              </a:ext>
            </a:extLst>
          </p:cNvPr>
          <p:cNvSpPr>
            <a:spLocks noGrp="1"/>
          </p:cNvSpPr>
          <p:nvPr>
            <p:ph idx="1"/>
          </p:nvPr>
        </p:nvSpPr>
        <p:spPr>
          <a:xfrm>
            <a:off x="1097280" y="2108201"/>
            <a:ext cx="10224312" cy="3760891"/>
          </a:xfrm>
        </p:spPr>
        <p:txBody>
          <a:bodyPr/>
          <a:lstStyle/>
          <a:p>
            <a:r>
              <a:rPr lang="en-IN"/>
              <a:t>The naïve version of Inception module has a big computational cost problem due to the usage and processing of larger filters like 5x5</a:t>
            </a:r>
          </a:p>
          <a:p>
            <a:r>
              <a:rPr lang="en-US"/>
              <a:t>The input volume with dimensions of 32 × 32 × 200 will be fed to the 5 × 5 convolutional layer of 32 filters with dimensions = 5 × 5 × 32. </a:t>
            </a:r>
          </a:p>
          <a:p>
            <a:r>
              <a:rPr lang="en-US"/>
              <a:t>This means the total number of multiplications that the computer needs to compute is 32 × 32 × 200 multiplied by 5 × 5 × 32, which is more than </a:t>
            </a:r>
            <a:r>
              <a:rPr lang="en-US" b="1"/>
              <a:t>163 million</a:t>
            </a:r>
            <a:r>
              <a:rPr lang="en-US"/>
              <a:t> operations. (32x32x200=204800, 5x5x32=800 -&gt; 204800x800 = </a:t>
            </a:r>
            <a:r>
              <a:rPr lang="en-US" b="1"/>
              <a:t>163,840,000</a:t>
            </a:r>
          </a:p>
          <a:p>
            <a:r>
              <a:rPr lang="en-US" b="1"/>
              <a:t>While Google thought that this computation can be performed with modern computers this computation is still expensive. </a:t>
            </a:r>
            <a:endParaRPr lang="en-IN" b="1"/>
          </a:p>
        </p:txBody>
      </p:sp>
    </p:spTree>
    <p:extLst>
      <p:ext uri="{BB962C8B-B14F-4D97-AF65-F5344CB8AC3E}">
        <p14:creationId xmlns:p14="http://schemas.microsoft.com/office/powerpoint/2010/main" val="165174442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6102D6-6A53-45C8-AA09-9EA640F372CD}">
  <ds:schemaRefs>
    <ds:schemaRef ds:uri="2639db57-25c1-4f65-bd5b-b8808369bb33"/>
    <ds:schemaRef ds:uri="d0d77eca-fb09-4c91-a0cf-c85fba2eb38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2C617B3-2252-4296-9666-3E8FC9FF00D4}">
  <ds:schemaRefs>
    <ds:schemaRef ds:uri="2639db57-25c1-4f65-bd5b-b8808369bb33"/>
    <ds:schemaRef ds:uri="d0d77eca-fb09-4c91-a0cf-c85fba2eb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E2A694-A3A6-474A-B981-A5790DD6BB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Urban monochrome</Template>
  <Application>Microsoft Office PowerPoint</Application>
  <PresentationFormat>Widescreen</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1_RetrospectVTI</vt:lpstr>
      <vt:lpstr>Computer Vision Applications</vt:lpstr>
      <vt:lpstr>About me</vt:lpstr>
      <vt:lpstr>Advanced CNN Architectures</vt:lpstr>
      <vt:lpstr>Google’s thoughts on building CNNs</vt:lpstr>
      <vt:lpstr>GoogleNet/Inception V1</vt:lpstr>
      <vt:lpstr>Google’s Approach</vt:lpstr>
      <vt:lpstr>Google’s Approach</vt:lpstr>
      <vt:lpstr>GoogleNet/Inception V1</vt:lpstr>
      <vt:lpstr>Brainstorming of Inception Module</vt:lpstr>
      <vt:lpstr>Dimensionality Reduction Layer (1x1 Conv Layer)</vt:lpstr>
      <vt:lpstr>Dimensionality Reduction Layer (1x1 Conv Layer)</vt:lpstr>
      <vt:lpstr>Inception Module with Dimensionality Reduction</vt:lpstr>
      <vt:lpstr>GoogleNet/Inception V1</vt:lpstr>
      <vt:lpstr>GoogleNet/Inception V1</vt:lpstr>
      <vt:lpstr>GoogleNet/Inception V1 Summary</vt:lpstr>
      <vt:lpstr>Microsoft’s thoughts on building CNNs</vt:lpstr>
      <vt:lpstr>ResNet</vt:lpstr>
      <vt:lpstr>Microsoft’s Approach</vt:lpstr>
      <vt:lpstr>Microsoft’s Approach</vt:lpstr>
      <vt:lpstr>Microsoft’s approach to Vanishing Gradient</vt:lpstr>
      <vt:lpstr>Microsoft’s approach to Vanishing Gradient</vt:lpstr>
      <vt:lpstr>Residual Blocks</vt:lpstr>
      <vt:lpstr>Residual Blocks</vt:lpstr>
      <vt:lpstr>ResNet Summary</vt:lpstr>
      <vt:lpstr>Google’s thoughts on Models running on mobile devices</vt:lpstr>
      <vt:lpstr>MobileNet: Google’s approach at light weight models</vt:lpstr>
      <vt:lpstr>MobileNet</vt:lpstr>
      <vt:lpstr>MobileNet Approach: Depthwise Separable Convolutions</vt:lpstr>
      <vt:lpstr>MobileNet Approach: Depthwise Separable Convolution + Pointwise Convolution</vt:lpstr>
      <vt:lpstr>MobileNet Architecture</vt:lpstr>
      <vt:lpstr>MobileNet’s Two Model Lightening Hyperparameters</vt:lpstr>
      <vt:lpstr>MobileNet Summary</vt:lpstr>
      <vt:lpstr>EfficientNet</vt:lpstr>
      <vt:lpstr>What do CNNs see ?</vt:lpstr>
      <vt:lpstr>Class Activation Maps</vt:lpstr>
      <vt:lpstr>Grad-CAMs</vt:lpstr>
      <vt:lpstr>Grad-CAMs: Binary Image Classification</vt:lpstr>
      <vt:lpstr>Grad-CAMs: Multiclass Image Classification</vt:lpstr>
      <vt:lpstr>Miscellaneous</vt:lpstr>
      <vt:lpstr>Model Callbacks</vt:lpstr>
      <vt:lpstr>ROC and AUC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revision>1</cp:revision>
  <dcterms:created xsi:type="dcterms:W3CDTF">2022-07-27T05:24:33Z</dcterms:created>
  <dcterms:modified xsi:type="dcterms:W3CDTF">2023-02-26T08:11:11Z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y fmtid="{D5CDD505-2E9C-101B-9397-08002B2CF9AE}" pid="3" name="MediaServiceImageTags">
    <vt:lpwstr/>
  </property>
</Properties>
</file>